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0" r:id="rId1"/>
  </p:sldMasterIdLst>
  <p:notesMasterIdLst>
    <p:notesMasterId r:id="rId20"/>
  </p:notesMasterIdLst>
  <p:sldIdLst>
    <p:sldId id="256" r:id="rId2"/>
    <p:sldId id="279" r:id="rId3"/>
    <p:sldId id="258" r:id="rId4"/>
    <p:sldId id="274" r:id="rId5"/>
    <p:sldId id="272" r:id="rId6"/>
    <p:sldId id="268" r:id="rId7"/>
    <p:sldId id="282" r:id="rId8"/>
    <p:sldId id="284" r:id="rId9"/>
    <p:sldId id="263" r:id="rId10"/>
    <p:sldId id="285" r:id="rId11"/>
    <p:sldId id="275" r:id="rId12"/>
    <p:sldId id="277" r:id="rId13"/>
    <p:sldId id="287" r:id="rId14"/>
    <p:sldId id="288" r:id="rId15"/>
    <p:sldId id="280" r:id="rId16"/>
    <p:sldId id="289" r:id="rId17"/>
    <p:sldId id="291" r:id="rId18"/>
    <p:sldId id="29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318A"/>
    <a:srgbClr val="9C4193"/>
    <a:srgbClr val="BE5AB5"/>
    <a:srgbClr val="BC4AB6"/>
    <a:srgbClr val="DE38D3"/>
    <a:srgbClr val="C031B5"/>
    <a:srgbClr val="B42FA8"/>
    <a:srgbClr val="F7D934"/>
    <a:srgbClr val="F2CC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9"/>
    <p:restoredTop sz="80851"/>
  </p:normalViewPr>
  <p:slideViewPr>
    <p:cSldViewPr snapToGrid="0">
      <p:cViewPr varScale="1">
        <p:scale>
          <a:sx n="98" d="100"/>
          <a:sy n="98" d="100"/>
        </p:scale>
        <p:origin x="1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C04238-B151-4577-95DC-F1FA254288C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76B37B8-5894-43D8-8F87-61FA27E38221}">
      <dgm:prSet custT="1"/>
      <dgm:spPr/>
      <dgm:t>
        <a:bodyPr/>
        <a:lstStyle/>
        <a:p>
          <a:r>
            <a:rPr lang="en-GB" sz="2400" b="1" i="0" u="sng" dirty="0"/>
            <a:t>Computational techniques</a:t>
          </a:r>
          <a:r>
            <a:rPr lang="en-GB" sz="2400" b="1" i="0" u="none" dirty="0"/>
            <a:t> </a:t>
          </a:r>
          <a:r>
            <a:rPr lang="en-GB" sz="2400" b="0" i="0" dirty="0"/>
            <a:t>are </a:t>
          </a:r>
          <a:r>
            <a:rPr lang="en-GB" sz="2400" b="1" i="0" dirty="0"/>
            <a:t>integral part of modern research</a:t>
          </a:r>
          <a:r>
            <a:rPr lang="en-GB" sz="2400" b="0" i="0" dirty="0"/>
            <a:t>, contributing to scientific discovery.</a:t>
          </a:r>
          <a:endParaRPr lang="en-US" sz="2400" dirty="0"/>
        </a:p>
      </dgm:t>
    </dgm:pt>
    <dgm:pt modelId="{01C6C8F7-550F-4F37-9F65-27EE5F461F81}" type="parTrans" cxnId="{7E38084D-6A43-4F26-99EE-63DFAD85519F}">
      <dgm:prSet/>
      <dgm:spPr/>
      <dgm:t>
        <a:bodyPr/>
        <a:lstStyle/>
        <a:p>
          <a:endParaRPr lang="en-US"/>
        </a:p>
      </dgm:t>
    </dgm:pt>
    <dgm:pt modelId="{B1EA672B-5711-4686-B803-9B4CC7153838}" type="sibTrans" cxnId="{7E38084D-6A43-4F26-99EE-63DFAD85519F}">
      <dgm:prSet/>
      <dgm:spPr/>
      <dgm:t>
        <a:bodyPr/>
        <a:lstStyle/>
        <a:p>
          <a:endParaRPr lang="en-US"/>
        </a:p>
      </dgm:t>
    </dgm:pt>
    <dgm:pt modelId="{08EB0E30-9593-4BA0-86AA-F08DE3A578F2}">
      <dgm:prSet custT="1"/>
      <dgm:spPr/>
      <dgm:t>
        <a:bodyPr/>
        <a:lstStyle/>
        <a:p>
          <a:r>
            <a:rPr lang="en-GB" sz="2400" b="0" i="0" dirty="0"/>
            <a:t>Enable accurate </a:t>
          </a:r>
          <a:r>
            <a:rPr lang="en-GB" sz="2400" b="1" i="0" dirty="0"/>
            <a:t>simulation</a:t>
          </a:r>
          <a:r>
            <a:rPr lang="en-GB" sz="2400" b="0" i="0" dirty="0"/>
            <a:t> of chemical reactions and </a:t>
          </a:r>
          <a:r>
            <a:rPr lang="en-GB" sz="2400" b="1" i="0" dirty="0"/>
            <a:t>prediction</a:t>
          </a:r>
          <a:r>
            <a:rPr lang="en-GB" sz="2400" b="0" i="0" dirty="0"/>
            <a:t> of molecular properties, otherwise unattainable. </a:t>
          </a:r>
          <a:endParaRPr lang="en-US" sz="2400" dirty="0"/>
        </a:p>
      </dgm:t>
    </dgm:pt>
    <dgm:pt modelId="{7650653D-E49A-440E-BEF1-62464276EFC5}" type="parTrans" cxnId="{3B9C7BDD-9CBF-402A-AEEB-42B87C976938}">
      <dgm:prSet/>
      <dgm:spPr/>
      <dgm:t>
        <a:bodyPr/>
        <a:lstStyle/>
        <a:p>
          <a:endParaRPr lang="en-US"/>
        </a:p>
      </dgm:t>
    </dgm:pt>
    <dgm:pt modelId="{A02CB7DE-C66B-4C36-9A16-9292F2E02388}" type="sibTrans" cxnId="{3B9C7BDD-9CBF-402A-AEEB-42B87C976938}">
      <dgm:prSet/>
      <dgm:spPr/>
      <dgm:t>
        <a:bodyPr/>
        <a:lstStyle/>
        <a:p>
          <a:endParaRPr lang="en-US"/>
        </a:p>
      </dgm:t>
    </dgm:pt>
    <dgm:pt modelId="{CD7A3C90-1D79-4247-A4CC-5D3C38485C7D}">
      <dgm:prSet custT="1"/>
      <dgm:spPr/>
      <dgm:t>
        <a:bodyPr/>
        <a:lstStyle/>
        <a:p>
          <a:r>
            <a:rPr lang="en-GB" sz="2400" dirty="0"/>
            <a:t>E.g., </a:t>
          </a:r>
          <a:r>
            <a:rPr lang="en-GB" sz="2400" b="0" i="0" dirty="0"/>
            <a:t>study of large protein complexes, biological membranes, molecular interactions, and extreme conditions.</a:t>
          </a:r>
          <a:endParaRPr lang="en-US" sz="2400" dirty="0"/>
        </a:p>
      </dgm:t>
    </dgm:pt>
    <dgm:pt modelId="{5FA974B2-E9A2-4046-A8E9-2A8D6B4E0EAC}" type="parTrans" cxnId="{B95B525E-3582-458D-9349-2FDE8232A84B}">
      <dgm:prSet/>
      <dgm:spPr/>
      <dgm:t>
        <a:bodyPr/>
        <a:lstStyle/>
        <a:p>
          <a:endParaRPr lang="en-US"/>
        </a:p>
      </dgm:t>
    </dgm:pt>
    <dgm:pt modelId="{2BE35BF6-0CB6-42F9-B808-AFF5578D188D}" type="sibTrans" cxnId="{B95B525E-3582-458D-9349-2FDE8232A84B}">
      <dgm:prSet/>
      <dgm:spPr/>
      <dgm:t>
        <a:bodyPr/>
        <a:lstStyle/>
        <a:p>
          <a:endParaRPr lang="en-US"/>
        </a:p>
      </dgm:t>
    </dgm:pt>
    <dgm:pt modelId="{A8554DCC-89AD-4A3A-84EA-28380ACE3169}">
      <dgm:prSet custT="1"/>
      <dgm:spPr/>
      <dgm:t>
        <a:bodyPr/>
        <a:lstStyle/>
        <a:p>
          <a:r>
            <a:rPr lang="en-GB" sz="2400" dirty="0"/>
            <a:t>Computational tools </a:t>
          </a:r>
          <a:r>
            <a:rPr lang="en-GB" sz="2400" b="1" dirty="0"/>
            <a:t>a</a:t>
          </a:r>
          <a:r>
            <a:rPr lang="en-GB" sz="2400" b="1" i="0" dirty="0"/>
            <a:t>ccelerate</a:t>
          </a:r>
          <a:r>
            <a:rPr lang="en-GB" sz="2400" b="0" i="0" dirty="0"/>
            <a:t> the development of new drugs, materials, and technologies.</a:t>
          </a:r>
          <a:endParaRPr lang="en-US" sz="2400" dirty="0"/>
        </a:p>
      </dgm:t>
    </dgm:pt>
    <dgm:pt modelId="{F50FADE6-4D20-4117-A0C6-F69D00CD7FE1}" type="parTrans" cxnId="{411EE3DC-6537-4E0C-A1C5-2D07ABB565F0}">
      <dgm:prSet/>
      <dgm:spPr/>
      <dgm:t>
        <a:bodyPr/>
        <a:lstStyle/>
        <a:p>
          <a:endParaRPr lang="en-US"/>
        </a:p>
      </dgm:t>
    </dgm:pt>
    <dgm:pt modelId="{7A1860BB-656A-42CF-BA57-2CDFDB506687}" type="sibTrans" cxnId="{411EE3DC-6537-4E0C-A1C5-2D07ABB565F0}">
      <dgm:prSet/>
      <dgm:spPr/>
      <dgm:t>
        <a:bodyPr/>
        <a:lstStyle/>
        <a:p>
          <a:endParaRPr lang="en-US"/>
        </a:p>
      </dgm:t>
    </dgm:pt>
    <dgm:pt modelId="{6A492A99-F767-4E03-BD7A-6E73DCAF3F4A}">
      <dgm:prSet custT="1"/>
      <dgm:spPr/>
      <dgm:t>
        <a:bodyPr/>
        <a:lstStyle/>
        <a:p>
          <a:r>
            <a:rPr lang="en-GB" sz="2400" dirty="0"/>
            <a:t>It is now </a:t>
          </a:r>
          <a:r>
            <a:rPr lang="en-GB" sz="2400" b="1" dirty="0"/>
            <a:t>essential for a modern chemist </a:t>
          </a:r>
          <a:r>
            <a:rPr lang="en-GB" sz="2400" dirty="0"/>
            <a:t>to have basic skills and understanding of the computational techniques.</a:t>
          </a:r>
          <a:endParaRPr lang="en-US" sz="2400" dirty="0"/>
        </a:p>
      </dgm:t>
    </dgm:pt>
    <dgm:pt modelId="{D82A03F6-B0E8-4E08-B745-EE0A248D3CA3}" type="parTrans" cxnId="{D80D4D29-C780-4AF6-B7E0-C5A91A8E5ABA}">
      <dgm:prSet/>
      <dgm:spPr/>
      <dgm:t>
        <a:bodyPr/>
        <a:lstStyle/>
        <a:p>
          <a:endParaRPr lang="en-US"/>
        </a:p>
      </dgm:t>
    </dgm:pt>
    <dgm:pt modelId="{213EB388-5191-4E58-B285-0AE860697BCE}" type="sibTrans" cxnId="{D80D4D29-C780-4AF6-B7E0-C5A91A8E5ABA}">
      <dgm:prSet/>
      <dgm:spPr/>
      <dgm:t>
        <a:bodyPr/>
        <a:lstStyle/>
        <a:p>
          <a:endParaRPr lang="en-US"/>
        </a:p>
      </dgm:t>
    </dgm:pt>
    <dgm:pt modelId="{95B40293-3426-4222-8D48-D9EF50712F9F}" type="pres">
      <dgm:prSet presAssocID="{F1C04238-B151-4577-95DC-F1FA254288C5}" presName="root" presStyleCnt="0">
        <dgm:presLayoutVars>
          <dgm:dir/>
          <dgm:resizeHandles val="exact"/>
        </dgm:presLayoutVars>
      </dgm:prSet>
      <dgm:spPr/>
    </dgm:pt>
    <dgm:pt modelId="{6C0C29AF-B365-4425-B8E2-803637C3570E}" type="pres">
      <dgm:prSet presAssocID="{576B37B8-5894-43D8-8F87-61FA27E38221}" presName="compNode" presStyleCnt="0"/>
      <dgm:spPr/>
    </dgm:pt>
    <dgm:pt modelId="{15D6745F-EE5C-41D7-A6FF-A761E41BC3D6}" type="pres">
      <dgm:prSet presAssocID="{576B37B8-5894-43D8-8F87-61FA27E38221}" presName="bgRect" presStyleLbl="bgShp" presStyleIdx="0" presStyleCnt="5"/>
      <dgm:spPr/>
    </dgm:pt>
    <dgm:pt modelId="{C0FAADBE-7897-4202-B767-9026D1F21FFA}" type="pres">
      <dgm:prSet presAssocID="{576B37B8-5894-43D8-8F87-61FA27E3822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44B0E6D1-B3F2-423C-822F-703C7A63B8EA}" type="pres">
      <dgm:prSet presAssocID="{576B37B8-5894-43D8-8F87-61FA27E38221}" presName="spaceRect" presStyleCnt="0"/>
      <dgm:spPr/>
    </dgm:pt>
    <dgm:pt modelId="{DAC356DA-0BAA-4763-B15B-ABCF24459005}" type="pres">
      <dgm:prSet presAssocID="{576B37B8-5894-43D8-8F87-61FA27E38221}" presName="parTx" presStyleLbl="revTx" presStyleIdx="0" presStyleCnt="5">
        <dgm:presLayoutVars>
          <dgm:chMax val="0"/>
          <dgm:chPref val="0"/>
        </dgm:presLayoutVars>
      </dgm:prSet>
      <dgm:spPr/>
    </dgm:pt>
    <dgm:pt modelId="{4AE790FA-38A2-449E-B8D6-0CEFB8FA1806}" type="pres">
      <dgm:prSet presAssocID="{B1EA672B-5711-4686-B803-9B4CC7153838}" presName="sibTrans" presStyleCnt="0"/>
      <dgm:spPr/>
    </dgm:pt>
    <dgm:pt modelId="{D94D49A5-2C11-460F-A24D-E4FAE8555F25}" type="pres">
      <dgm:prSet presAssocID="{08EB0E30-9593-4BA0-86AA-F08DE3A578F2}" presName="compNode" presStyleCnt="0"/>
      <dgm:spPr/>
    </dgm:pt>
    <dgm:pt modelId="{DDE7AE06-CF81-4EF0-8FF6-1101DF1D4BC3}" type="pres">
      <dgm:prSet presAssocID="{08EB0E30-9593-4BA0-86AA-F08DE3A578F2}" presName="bgRect" presStyleLbl="bgShp" presStyleIdx="1" presStyleCnt="5"/>
      <dgm:spPr/>
    </dgm:pt>
    <dgm:pt modelId="{8FB62F65-3D45-4969-8D1F-223B2C9313FC}" type="pres">
      <dgm:prSet presAssocID="{08EB0E30-9593-4BA0-86AA-F08DE3A578F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163FC45D-3D62-41B8-8225-DA49FA4B7EC7}" type="pres">
      <dgm:prSet presAssocID="{08EB0E30-9593-4BA0-86AA-F08DE3A578F2}" presName="spaceRect" presStyleCnt="0"/>
      <dgm:spPr/>
    </dgm:pt>
    <dgm:pt modelId="{1C7812B8-C2FD-4134-AB01-B1592940C480}" type="pres">
      <dgm:prSet presAssocID="{08EB0E30-9593-4BA0-86AA-F08DE3A578F2}" presName="parTx" presStyleLbl="revTx" presStyleIdx="1" presStyleCnt="5">
        <dgm:presLayoutVars>
          <dgm:chMax val="0"/>
          <dgm:chPref val="0"/>
        </dgm:presLayoutVars>
      </dgm:prSet>
      <dgm:spPr/>
    </dgm:pt>
    <dgm:pt modelId="{77F85CAA-178D-40B5-A5B9-D3787F7559B2}" type="pres">
      <dgm:prSet presAssocID="{A02CB7DE-C66B-4C36-9A16-9292F2E02388}" presName="sibTrans" presStyleCnt="0"/>
      <dgm:spPr/>
    </dgm:pt>
    <dgm:pt modelId="{968BC15D-7855-4CAD-8C2E-0DD65DB4B020}" type="pres">
      <dgm:prSet presAssocID="{CD7A3C90-1D79-4247-A4CC-5D3C38485C7D}" presName="compNode" presStyleCnt="0"/>
      <dgm:spPr/>
    </dgm:pt>
    <dgm:pt modelId="{B2D3F8B6-C918-4020-9747-F5F3BD4AF672}" type="pres">
      <dgm:prSet presAssocID="{CD7A3C90-1D79-4247-A4CC-5D3C38485C7D}" presName="bgRect" presStyleLbl="bgShp" presStyleIdx="2" presStyleCnt="5"/>
      <dgm:spPr/>
    </dgm:pt>
    <dgm:pt modelId="{EBAB7DDA-3D8D-4F7C-BE9D-9BCD6CDA3D5B}" type="pres">
      <dgm:prSet presAssocID="{CD7A3C90-1D79-4247-A4CC-5D3C38485C7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AF75411F-B86F-48C4-80AA-2ED80C0D783A}" type="pres">
      <dgm:prSet presAssocID="{CD7A3C90-1D79-4247-A4CC-5D3C38485C7D}" presName="spaceRect" presStyleCnt="0"/>
      <dgm:spPr/>
    </dgm:pt>
    <dgm:pt modelId="{E9236525-0034-4EC9-BD6F-CE9E44017A19}" type="pres">
      <dgm:prSet presAssocID="{CD7A3C90-1D79-4247-A4CC-5D3C38485C7D}" presName="parTx" presStyleLbl="revTx" presStyleIdx="2" presStyleCnt="5">
        <dgm:presLayoutVars>
          <dgm:chMax val="0"/>
          <dgm:chPref val="0"/>
        </dgm:presLayoutVars>
      </dgm:prSet>
      <dgm:spPr/>
    </dgm:pt>
    <dgm:pt modelId="{484989B4-EA59-4561-8A04-EF76428D9E9F}" type="pres">
      <dgm:prSet presAssocID="{2BE35BF6-0CB6-42F9-B808-AFF5578D188D}" presName="sibTrans" presStyleCnt="0"/>
      <dgm:spPr/>
    </dgm:pt>
    <dgm:pt modelId="{C90941C3-6796-455F-B24F-A0AE21AE0F00}" type="pres">
      <dgm:prSet presAssocID="{A8554DCC-89AD-4A3A-84EA-28380ACE3169}" presName="compNode" presStyleCnt="0"/>
      <dgm:spPr/>
    </dgm:pt>
    <dgm:pt modelId="{11FD0C47-0B3D-4739-B4CB-E9B60535E481}" type="pres">
      <dgm:prSet presAssocID="{A8554DCC-89AD-4A3A-84EA-28380ACE3169}" presName="bgRect" presStyleLbl="bgShp" presStyleIdx="3" presStyleCnt="5"/>
      <dgm:spPr/>
    </dgm:pt>
    <dgm:pt modelId="{23BB8584-733F-44FA-8041-C3B601AA705F}" type="pres">
      <dgm:prSet presAssocID="{A8554DCC-89AD-4A3A-84EA-28380ACE316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4A218178-84CE-4F2C-A9CD-65344D3E675B}" type="pres">
      <dgm:prSet presAssocID="{A8554DCC-89AD-4A3A-84EA-28380ACE3169}" presName="spaceRect" presStyleCnt="0"/>
      <dgm:spPr/>
    </dgm:pt>
    <dgm:pt modelId="{DD7E4834-70F9-4C6C-A1ED-758FAFAF3F26}" type="pres">
      <dgm:prSet presAssocID="{A8554DCC-89AD-4A3A-84EA-28380ACE3169}" presName="parTx" presStyleLbl="revTx" presStyleIdx="3" presStyleCnt="5">
        <dgm:presLayoutVars>
          <dgm:chMax val="0"/>
          <dgm:chPref val="0"/>
        </dgm:presLayoutVars>
      </dgm:prSet>
      <dgm:spPr/>
    </dgm:pt>
    <dgm:pt modelId="{83EB7D3B-5C52-4EA5-8C0D-7BF280D475BA}" type="pres">
      <dgm:prSet presAssocID="{7A1860BB-656A-42CF-BA57-2CDFDB506687}" presName="sibTrans" presStyleCnt="0"/>
      <dgm:spPr/>
    </dgm:pt>
    <dgm:pt modelId="{D021DD0A-DB5B-43EA-AE20-2F4884B1A7C0}" type="pres">
      <dgm:prSet presAssocID="{6A492A99-F767-4E03-BD7A-6E73DCAF3F4A}" presName="compNode" presStyleCnt="0"/>
      <dgm:spPr/>
    </dgm:pt>
    <dgm:pt modelId="{293CE1D3-1580-4A63-BCFE-4C7AF528295E}" type="pres">
      <dgm:prSet presAssocID="{6A492A99-F767-4E03-BD7A-6E73DCAF3F4A}" presName="bgRect" presStyleLbl="bgShp" presStyleIdx="4" presStyleCnt="5"/>
      <dgm:spPr/>
    </dgm:pt>
    <dgm:pt modelId="{8D33A6BB-AE9C-45B9-BADE-4C4F474C54AC}" type="pres">
      <dgm:prSet presAssocID="{6A492A99-F767-4E03-BD7A-6E73DCAF3F4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C4C41355-65E3-432F-B58B-4ABF0A0B1ED5}" type="pres">
      <dgm:prSet presAssocID="{6A492A99-F767-4E03-BD7A-6E73DCAF3F4A}" presName="spaceRect" presStyleCnt="0"/>
      <dgm:spPr/>
    </dgm:pt>
    <dgm:pt modelId="{5B10B8DD-BB1C-4309-A352-BC1662B28245}" type="pres">
      <dgm:prSet presAssocID="{6A492A99-F767-4E03-BD7A-6E73DCAF3F4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1021217-0E4E-4963-9FCC-37C21A650112}" type="presOf" srcId="{F1C04238-B151-4577-95DC-F1FA254288C5}" destId="{95B40293-3426-4222-8D48-D9EF50712F9F}" srcOrd="0" destOrd="0" presId="urn:microsoft.com/office/officeart/2018/2/layout/IconVerticalSolidList"/>
    <dgm:cxn modelId="{D80D4D29-C780-4AF6-B7E0-C5A91A8E5ABA}" srcId="{F1C04238-B151-4577-95DC-F1FA254288C5}" destId="{6A492A99-F767-4E03-BD7A-6E73DCAF3F4A}" srcOrd="4" destOrd="0" parTransId="{D82A03F6-B0E8-4E08-B745-EE0A248D3CA3}" sibTransId="{213EB388-5191-4E58-B285-0AE860697BCE}"/>
    <dgm:cxn modelId="{1E7FE643-BE6A-4200-A290-BA04C638AB9F}" type="presOf" srcId="{08EB0E30-9593-4BA0-86AA-F08DE3A578F2}" destId="{1C7812B8-C2FD-4134-AB01-B1592940C480}" srcOrd="0" destOrd="0" presId="urn:microsoft.com/office/officeart/2018/2/layout/IconVerticalSolidList"/>
    <dgm:cxn modelId="{7E38084D-6A43-4F26-99EE-63DFAD85519F}" srcId="{F1C04238-B151-4577-95DC-F1FA254288C5}" destId="{576B37B8-5894-43D8-8F87-61FA27E38221}" srcOrd="0" destOrd="0" parTransId="{01C6C8F7-550F-4F37-9F65-27EE5F461F81}" sibTransId="{B1EA672B-5711-4686-B803-9B4CC7153838}"/>
    <dgm:cxn modelId="{B95B525E-3582-458D-9349-2FDE8232A84B}" srcId="{F1C04238-B151-4577-95DC-F1FA254288C5}" destId="{CD7A3C90-1D79-4247-A4CC-5D3C38485C7D}" srcOrd="2" destOrd="0" parTransId="{5FA974B2-E9A2-4046-A8E9-2A8D6B4E0EAC}" sibTransId="{2BE35BF6-0CB6-42F9-B808-AFF5578D188D}"/>
    <dgm:cxn modelId="{F55F4B61-8A36-44A8-91A4-F6734F4029C9}" type="presOf" srcId="{CD7A3C90-1D79-4247-A4CC-5D3C38485C7D}" destId="{E9236525-0034-4EC9-BD6F-CE9E44017A19}" srcOrd="0" destOrd="0" presId="urn:microsoft.com/office/officeart/2018/2/layout/IconVerticalSolidList"/>
    <dgm:cxn modelId="{B5C80D87-6958-4CB3-BC96-978EB1CFB05B}" type="presOf" srcId="{6A492A99-F767-4E03-BD7A-6E73DCAF3F4A}" destId="{5B10B8DD-BB1C-4309-A352-BC1662B28245}" srcOrd="0" destOrd="0" presId="urn:microsoft.com/office/officeart/2018/2/layout/IconVerticalSolidList"/>
    <dgm:cxn modelId="{A5BED1B3-8B54-4FDC-B81D-E7BFA8278E21}" type="presOf" srcId="{A8554DCC-89AD-4A3A-84EA-28380ACE3169}" destId="{DD7E4834-70F9-4C6C-A1ED-758FAFAF3F26}" srcOrd="0" destOrd="0" presId="urn:microsoft.com/office/officeart/2018/2/layout/IconVerticalSolidList"/>
    <dgm:cxn modelId="{411EE3DC-6537-4E0C-A1C5-2D07ABB565F0}" srcId="{F1C04238-B151-4577-95DC-F1FA254288C5}" destId="{A8554DCC-89AD-4A3A-84EA-28380ACE3169}" srcOrd="3" destOrd="0" parTransId="{F50FADE6-4D20-4117-A0C6-F69D00CD7FE1}" sibTransId="{7A1860BB-656A-42CF-BA57-2CDFDB506687}"/>
    <dgm:cxn modelId="{3B9C7BDD-9CBF-402A-AEEB-42B87C976938}" srcId="{F1C04238-B151-4577-95DC-F1FA254288C5}" destId="{08EB0E30-9593-4BA0-86AA-F08DE3A578F2}" srcOrd="1" destOrd="0" parTransId="{7650653D-E49A-440E-BEF1-62464276EFC5}" sibTransId="{A02CB7DE-C66B-4C36-9A16-9292F2E02388}"/>
    <dgm:cxn modelId="{61EED6F9-D625-44CE-B30B-9520F3B2DC1D}" type="presOf" srcId="{576B37B8-5894-43D8-8F87-61FA27E38221}" destId="{DAC356DA-0BAA-4763-B15B-ABCF24459005}" srcOrd="0" destOrd="0" presId="urn:microsoft.com/office/officeart/2018/2/layout/IconVerticalSolidList"/>
    <dgm:cxn modelId="{09808D50-2285-449D-9649-8BC747958A09}" type="presParOf" srcId="{95B40293-3426-4222-8D48-D9EF50712F9F}" destId="{6C0C29AF-B365-4425-B8E2-803637C3570E}" srcOrd="0" destOrd="0" presId="urn:microsoft.com/office/officeart/2018/2/layout/IconVerticalSolidList"/>
    <dgm:cxn modelId="{BAA579C9-1FE5-489A-A289-FC2A770F9471}" type="presParOf" srcId="{6C0C29AF-B365-4425-B8E2-803637C3570E}" destId="{15D6745F-EE5C-41D7-A6FF-A761E41BC3D6}" srcOrd="0" destOrd="0" presId="urn:microsoft.com/office/officeart/2018/2/layout/IconVerticalSolidList"/>
    <dgm:cxn modelId="{62641FDC-F4B4-44B2-93BE-18143FD9AD8F}" type="presParOf" srcId="{6C0C29AF-B365-4425-B8E2-803637C3570E}" destId="{C0FAADBE-7897-4202-B767-9026D1F21FFA}" srcOrd="1" destOrd="0" presId="urn:microsoft.com/office/officeart/2018/2/layout/IconVerticalSolidList"/>
    <dgm:cxn modelId="{1FB5C3A2-A521-40F9-B83B-A1729CC7B9A7}" type="presParOf" srcId="{6C0C29AF-B365-4425-B8E2-803637C3570E}" destId="{44B0E6D1-B3F2-423C-822F-703C7A63B8EA}" srcOrd="2" destOrd="0" presId="urn:microsoft.com/office/officeart/2018/2/layout/IconVerticalSolidList"/>
    <dgm:cxn modelId="{F1A91B4C-42D8-4CF8-A298-7589AEEE3926}" type="presParOf" srcId="{6C0C29AF-B365-4425-B8E2-803637C3570E}" destId="{DAC356DA-0BAA-4763-B15B-ABCF24459005}" srcOrd="3" destOrd="0" presId="urn:microsoft.com/office/officeart/2018/2/layout/IconVerticalSolidList"/>
    <dgm:cxn modelId="{872F5C28-6F4B-4161-9D27-ADCECFA05795}" type="presParOf" srcId="{95B40293-3426-4222-8D48-D9EF50712F9F}" destId="{4AE790FA-38A2-449E-B8D6-0CEFB8FA1806}" srcOrd="1" destOrd="0" presId="urn:microsoft.com/office/officeart/2018/2/layout/IconVerticalSolidList"/>
    <dgm:cxn modelId="{C28F3A54-DDCC-4A19-A4C5-FC4AD8495647}" type="presParOf" srcId="{95B40293-3426-4222-8D48-D9EF50712F9F}" destId="{D94D49A5-2C11-460F-A24D-E4FAE8555F25}" srcOrd="2" destOrd="0" presId="urn:microsoft.com/office/officeart/2018/2/layout/IconVerticalSolidList"/>
    <dgm:cxn modelId="{16D59EF0-1532-4DD9-B128-266F9BE26CC7}" type="presParOf" srcId="{D94D49A5-2C11-460F-A24D-E4FAE8555F25}" destId="{DDE7AE06-CF81-4EF0-8FF6-1101DF1D4BC3}" srcOrd="0" destOrd="0" presId="urn:microsoft.com/office/officeart/2018/2/layout/IconVerticalSolidList"/>
    <dgm:cxn modelId="{2A92E7AB-0EC9-4A7B-A671-0322679CF59A}" type="presParOf" srcId="{D94D49A5-2C11-460F-A24D-E4FAE8555F25}" destId="{8FB62F65-3D45-4969-8D1F-223B2C9313FC}" srcOrd="1" destOrd="0" presId="urn:microsoft.com/office/officeart/2018/2/layout/IconVerticalSolidList"/>
    <dgm:cxn modelId="{11EBC0A5-5915-4C31-83B4-02085B3B7E8A}" type="presParOf" srcId="{D94D49A5-2C11-460F-A24D-E4FAE8555F25}" destId="{163FC45D-3D62-41B8-8225-DA49FA4B7EC7}" srcOrd="2" destOrd="0" presId="urn:microsoft.com/office/officeart/2018/2/layout/IconVerticalSolidList"/>
    <dgm:cxn modelId="{D6FD72A9-5E7E-4BA2-8B00-04114E6C337E}" type="presParOf" srcId="{D94D49A5-2C11-460F-A24D-E4FAE8555F25}" destId="{1C7812B8-C2FD-4134-AB01-B1592940C480}" srcOrd="3" destOrd="0" presId="urn:microsoft.com/office/officeart/2018/2/layout/IconVerticalSolidList"/>
    <dgm:cxn modelId="{9C33861A-282F-48DA-A333-527FA6AC99D2}" type="presParOf" srcId="{95B40293-3426-4222-8D48-D9EF50712F9F}" destId="{77F85CAA-178D-40B5-A5B9-D3787F7559B2}" srcOrd="3" destOrd="0" presId="urn:microsoft.com/office/officeart/2018/2/layout/IconVerticalSolidList"/>
    <dgm:cxn modelId="{004B8667-A950-46BE-A008-2CBCAE1A9CF7}" type="presParOf" srcId="{95B40293-3426-4222-8D48-D9EF50712F9F}" destId="{968BC15D-7855-4CAD-8C2E-0DD65DB4B020}" srcOrd="4" destOrd="0" presId="urn:microsoft.com/office/officeart/2018/2/layout/IconVerticalSolidList"/>
    <dgm:cxn modelId="{527E783A-516C-43FC-872A-B1ADAB716100}" type="presParOf" srcId="{968BC15D-7855-4CAD-8C2E-0DD65DB4B020}" destId="{B2D3F8B6-C918-4020-9747-F5F3BD4AF672}" srcOrd="0" destOrd="0" presId="urn:microsoft.com/office/officeart/2018/2/layout/IconVerticalSolidList"/>
    <dgm:cxn modelId="{C979E716-52C1-41D8-82FE-939BBE50CECD}" type="presParOf" srcId="{968BC15D-7855-4CAD-8C2E-0DD65DB4B020}" destId="{EBAB7DDA-3D8D-4F7C-BE9D-9BCD6CDA3D5B}" srcOrd="1" destOrd="0" presId="urn:microsoft.com/office/officeart/2018/2/layout/IconVerticalSolidList"/>
    <dgm:cxn modelId="{CD693769-0696-42CF-809B-D4DD5C95D6B8}" type="presParOf" srcId="{968BC15D-7855-4CAD-8C2E-0DD65DB4B020}" destId="{AF75411F-B86F-48C4-80AA-2ED80C0D783A}" srcOrd="2" destOrd="0" presId="urn:microsoft.com/office/officeart/2018/2/layout/IconVerticalSolidList"/>
    <dgm:cxn modelId="{5C8229C6-3C98-4102-8EC1-63A400ED6829}" type="presParOf" srcId="{968BC15D-7855-4CAD-8C2E-0DD65DB4B020}" destId="{E9236525-0034-4EC9-BD6F-CE9E44017A19}" srcOrd="3" destOrd="0" presId="urn:microsoft.com/office/officeart/2018/2/layout/IconVerticalSolidList"/>
    <dgm:cxn modelId="{A5850F24-D254-42EC-9CA8-4EFED8771CB8}" type="presParOf" srcId="{95B40293-3426-4222-8D48-D9EF50712F9F}" destId="{484989B4-EA59-4561-8A04-EF76428D9E9F}" srcOrd="5" destOrd="0" presId="urn:microsoft.com/office/officeart/2018/2/layout/IconVerticalSolidList"/>
    <dgm:cxn modelId="{F9CF1EC4-E89F-487B-A158-100D9E6E75E1}" type="presParOf" srcId="{95B40293-3426-4222-8D48-D9EF50712F9F}" destId="{C90941C3-6796-455F-B24F-A0AE21AE0F00}" srcOrd="6" destOrd="0" presId="urn:microsoft.com/office/officeart/2018/2/layout/IconVerticalSolidList"/>
    <dgm:cxn modelId="{5CCE1136-26D9-4855-AA5A-4875B24ED9AC}" type="presParOf" srcId="{C90941C3-6796-455F-B24F-A0AE21AE0F00}" destId="{11FD0C47-0B3D-4739-B4CB-E9B60535E481}" srcOrd="0" destOrd="0" presId="urn:microsoft.com/office/officeart/2018/2/layout/IconVerticalSolidList"/>
    <dgm:cxn modelId="{1FB46FCE-BC2D-4770-B111-43B7DC2EC55B}" type="presParOf" srcId="{C90941C3-6796-455F-B24F-A0AE21AE0F00}" destId="{23BB8584-733F-44FA-8041-C3B601AA705F}" srcOrd="1" destOrd="0" presId="urn:microsoft.com/office/officeart/2018/2/layout/IconVerticalSolidList"/>
    <dgm:cxn modelId="{16A8ADC6-A505-4867-9ED0-B8E37090B8EB}" type="presParOf" srcId="{C90941C3-6796-455F-B24F-A0AE21AE0F00}" destId="{4A218178-84CE-4F2C-A9CD-65344D3E675B}" srcOrd="2" destOrd="0" presId="urn:microsoft.com/office/officeart/2018/2/layout/IconVerticalSolidList"/>
    <dgm:cxn modelId="{AA4AF568-868A-44F2-9EC9-89AD32D93C53}" type="presParOf" srcId="{C90941C3-6796-455F-B24F-A0AE21AE0F00}" destId="{DD7E4834-70F9-4C6C-A1ED-758FAFAF3F26}" srcOrd="3" destOrd="0" presId="urn:microsoft.com/office/officeart/2018/2/layout/IconVerticalSolidList"/>
    <dgm:cxn modelId="{EC9C84AD-4AD7-4929-BE9B-84653A220D44}" type="presParOf" srcId="{95B40293-3426-4222-8D48-D9EF50712F9F}" destId="{83EB7D3B-5C52-4EA5-8C0D-7BF280D475BA}" srcOrd="7" destOrd="0" presId="urn:microsoft.com/office/officeart/2018/2/layout/IconVerticalSolidList"/>
    <dgm:cxn modelId="{F5949872-03CE-41E0-92C9-CECED86C6847}" type="presParOf" srcId="{95B40293-3426-4222-8D48-D9EF50712F9F}" destId="{D021DD0A-DB5B-43EA-AE20-2F4884B1A7C0}" srcOrd="8" destOrd="0" presId="urn:microsoft.com/office/officeart/2018/2/layout/IconVerticalSolidList"/>
    <dgm:cxn modelId="{4C8C7E7A-3814-4518-AAA1-A0AA29F17772}" type="presParOf" srcId="{D021DD0A-DB5B-43EA-AE20-2F4884B1A7C0}" destId="{293CE1D3-1580-4A63-BCFE-4C7AF528295E}" srcOrd="0" destOrd="0" presId="urn:microsoft.com/office/officeart/2018/2/layout/IconVerticalSolidList"/>
    <dgm:cxn modelId="{FD8C3997-7EF8-41B9-8FB6-244989DD2878}" type="presParOf" srcId="{D021DD0A-DB5B-43EA-AE20-2F4884B1A7C0}" destId="{8D33A6BB-AE9C-45B9-BADE-4C4F474C54AC}" srcOrd="1" destOrd="0" presId="urn:microsoft.com/office/officeart/2018/2/layout/IconVerticalSolidList"/>
    <dgm:cxn modelId="{B4F174A2-2A7F-474E-A8B4-FB7FA5E5A974}" type="presParOf" srcId="{D021DD0A-DB5B-43EA-AE20-2F4884B1A7C0}" destId="{C4C41355-65E3-432F-B58B-4ABF0A0B1ED5}" srcOrd="2" destOrd="0" presId="urn:microsoft.com/office/officeart/2018/2/layout/IconVerticalSolidList"/>
    <dgm:cxn modelId="{2A37980D-24B9-47C3-996F-7B41A3A71C9A}" type="presParOf" srcId="{D021DD0A-DB5B-43EA-AE20-2F4884B1A7C0}" destId="{5B10B8DD-BB1C-4309-A352-BC1662B2824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5750F-5BE8-5247-9490-3AF637657CF3}" type="doc">
      <dgm:prSet loTypeId="urn:microsoft.com/office/officeart/2018/2/layout/IconCircle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3F385F9-4F8F-E14C-8BD5-FD07011B194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Automates tasks</a:t>
          </a:r>
          <a:endParaRPr lang="en-GB" sz="2000" dirty="0"/>
        </a:p>
      </dgm:t>
    </dgm:pt>
    <dgm:pt modelId="{D2F2B120-BE13-EF40-97B3-318D299B2C20}" type="parTrans" cxnId="{3740D1DC-D8FE-B04E-AE9C-3C919BFED48D}">
      <dgm:prSet/>
      <dgm:spPr/>
      <dgm:t>
        <a:bodyPr/>
        <a:lstStyle/>
        <a:p>
          <a:endParaRPr lang="en-GB" sz="3200"/>
        </a:p>
      </dgm:t>
    </dgm:pt>
    <dgm:pt modelId="{0B6D1C4C-7839-D341-AAA3-377E8F4E2D95}" type="sibTrans" cxnId="{3740D1DC-D8FE-B04E-AE9C-3C919BFED48D}">
      <dgm:prSet/>
      <dgm:spPr/>
      <dgm:t>
        <a:bodyPr/>
        <a:lstStyle/>
        <a:p>
          <a:pPr>
            <a:lnSpc>
              <a:spcPct val="100000"/>
            </a:lnSpc>
          </a:pPr>
          <a:endParaRPr lang="en-GB" sz="3200"/>
        </a:p>
      </dgm:t>
    </dgm:pt>
    <dgm:pt modelId="{C108E818-8E0A-B94E-B76E-EA6E14F3BD7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Streamlines data management and enables reproducibility</a:t>
          </a:r>
          <a:endParaRPr lang="en-GB" sz="2000" dirty="0"/>
        </a:p>
      </dgm:t>
    </dgm:pt>
    <dgm:pt modelId="{E4B22172-C45F-C14D-BAD8-132188D159BF}" type="parTrans" cxnId="{510CC247-BDBC-884B-AD9E-6EEE4345E588}">
      <dgm:prSet/>
      <dgm:spPr/>
      <dgm:t>
        <a:bodyPr/>
        <a:lstStyle/>
        <a:p>
          <a:endParaRPr lang="en-GB" sz="3200"/>
        </a:p>
      </dgm:t>
    </dgm:pt>
    <dgm:pt modelId="{C98B8328-B542-0E4A-A146-8E8F96FEC537}" type="sibTrans" cxnId="{510CC247-BDBC-884B-AD9E-6EEE4345E588}">
      <dgm:prSet/>
      <dgm:spPr/>
      <dgm:t>
        <a:bodyPr/>
        <a:lstStyle/>
        <a:p>
          <a:pPr>
            <a:lnSpc>
              <a:spcPct val="100000"/>
            </a:lnSpc>
          </a:pPr>
          <a:endParaRPr lang="en-GB" sz="3200"/>
        </a:p>
      </dgm:t>
    </dgm:pt>
    <dgm:pt modelId="{0C0958AF-1AD4-AE46-94CE-E6BFC7F1EE1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Gives access to enhanced computing power</a:t>
          </a:r>
          <a:endParaRPr lang="en-GB" sz="2000" dirty="0"/>
        </a:p>
      </dgm:t>
    </dgm:pt>
    <dgm:pt modelId="{525C5ED9-D4B9-3140-8608-0FE755F81954}" type="parTrans" cxnId="{3627031D-AE40-7B4E-8B93-2DF391A031D6}">
      <dgm:prSet/>
      <dgm:spPr/>
      <dgm:t>
        <a:bodyPr/>
        <a:lstStyle/>
        <a:p>
          <a:endParaRPr lang="en-GB" sz="3200"/>
        </a:p>
      </dgm:t>
    </dgm:pt>
    <dgm:pt modelId="{A676B8C4-DC0F-8742-B3F9-D8E6935D8E2D}" type="sibTrans" cxnId="{3627031D-AE40-7B4E-8B93-2DF391A031D6}">
      <dgm:prSet/>
      <dgm:spPr/>
      <dgm:t>
        <a:bodyPr/>
        <a:lstStyle/>
        <a:p>
          <a:pPr>
            <a:lnSpc>
              <a:spcPct val="100000"/>
            </a:lnSpc>
          </a:pPr>
          <a:endParaRPr lang="en-GB" sz="3200"/>
        </a:p>
      </dgm:t>
    </dgm:pt>
    <dgm:pt modelId="{8F1D1F3A-0AF4-B14E-A602-75BE47BF586E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Facilitates collaborations</a:t>
          </a:r>
          <a:endParaRPr lang="en-GB" sz="2000" dirty="0"/>
        </a:p>
      </dgm:t>
    </dgm:pt>
    <dgm:pt modelId="{0D5EFCF6-BD43-0543-B2B7-E78DB4C0B2F3}" type="parTrans" cxnId="{317A328D-544D-1B40-ACCB-6A54FA069089}">
      <dgm:prSet/>
      <dgm:spPr/>
      <dgm:t>
        <a:bodyPr/>
        <a:lstStyle/>
        <a:p>
          <a:endParaRPr lang="en-GB" sz="3200"/>
        </a:p>
      </dgm:t>
    </dgm:pt>
    <dgm:pt modelId="{DB4233FE-3E5F-1646-8270-99FC00E33146}" type="sibTrans" cxnId="{317A328D-544D-1B40-ACCB-6A54FA069089}">
      <dgm:prSet/>
      <dgm:spPr/>
      <dgm:t>
        <a:bodyPr/>
        <a:lstStyle/>
        <a:p>
          <a:endParaRPr lang="en-GB" sz="3200"/>
        </a:p>
      </dgm:t>
    </dgm:pt>
    <dgm:pt modelId="{BF2F9020-C834-4791-97BC-E0ECACB61E59}" type="pres">
      <dgm:prSet presAssocID="{0725750F-5BE8-5247-9490-3AF637657CF3}" presName="root" presStyleCnt="0">
        <dgm:presLayoutVars>
          <dgm:dir/>
          <dgm:resizeHandles val="exact"/>
        </dgm:presLayoutVars>
      </dgm:prSet>
      <dgm:spPr/>
    </dgm:pt>
    <dgm:pt modelId="{05961448-38E8-4D22-87DB-EC9E6883EF79}" type="pres">
      <dgm:prSet presAssocID="{0725750F-5BE8-5247-9490-3AF637657CF3}" presName="container" presStyleCnt="0">
        <dgm:presLayoutVars>
          <dgm:dir/>
          <dgm:resizeHandles val="exact"/>
        </dgm:presLayoutVars>
      </dgm:prSet>
      <dgm:spPr/>
    </dgm:pt>
    <dgm:pt modelId="{F3DF7E1D-D114-4319-9621-682357001830}" type="pres">
      <dgm:prSet presAssocID="{A3F385F9-4F8F-E14C-8BD5-FD07011B1946}" presName="compNode" presStyleCnt="0"/>
      <dgm:spPr/>
    </dgm:pt>
    <dgm:pt modelId="{70879B6A-A894-4170-ADB1-9275892771CA}" type="pres">
      <dgm:prSet presAssocID="{A3F385F9-4F8F-E14C-8BD5-FD07011B1946}" presName="iconBgRect" presStyleLbl="bgShp" presStyleIdx="0" presStyleCnt="4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E741C5D6-DBB7-46CA-AC1C-86FEAC0EE921}" type="pres">
      <dgm:prSet presAssocID="{A3F385F9-4F8F-E14C-8BD5-FD07011B194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06B422FD-815F-41EB-A94D-8CF37E40AF3A}" type="pres">
      <dgm:prSet presAssocID="{A3F385F9-4F8F-E14C-8BD5-FD07011B1946}" presName="spaceRect" presStyleCnt="0"/>
      <dgm:spPr/>
    </dgm:pt>
    <dgm:pt modelId="{6A19FE8A-78FC-45D5-8D94-A816D75CE18F}" type="pres">
      <dgm:prSet presAssocID="{A3F385F9-4F8F-E14C-8BD5-FD07011B1946}" presName="textRect" presStyleLbl="revTx" presStyleIdx="0" presStyleCnt="4">
        <dgm:presLayoutVars>
          <dgm:chMax val="1"/>
          <dgm:chPref val="1"/>
        </dgm:presLayoutVars>
      </dgm:prSet>
      <dgm:spPr/>
    </dgm:pt>
    <dgm:pt modelId="{E1DEE68E-173F-413F-BCF9-F085A9B2773E}" type="pres">
      <dgm:prSet presAssocID="{0B6D1C4C-7839-D341-AAA3-377E8F4E2D95}" presName="sibTrans" presStyleLbl="sibTrans2D1" presStyleIdx="0" presStyleCnt="0"/>
      <dgm:spPr/>
    </dgm:pt>
    <dgm:pt modelId="{AE9443D6-B9BF-4E51-B3AD-A2737DFC53BB}" type="pres">
      <dgm:prSet presAssocID="{C108E818-8E0A-B94E-B76E-EA6E14F3BD72}" presName="compNode" presStyleCnt="0"/>
      <dgm:spPr/>
    </dgm:pt>
    <dgm:pt modelId="{E2E0D29B-F359-47B7-B669-9270FEF6E99C}" type="pres">
      <dgm:prSet presAssocID="{C108E818-8E0A-B94E-B76E-EA6E14F3BD72}" presName="iconBgRect" presStyleLbl="bgShp" presStyleIdx="1" presStyleCnt="4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>
          <a:solidFill>
            <a:schemeClr val="accent3"/>
          </a:solidFill>
        </a:ln>
      </dgm:spPr>
    </dgm:pt>
    <dgm:pt modelId="{73DA7C06-161C-4B9D-ADE1-84F76E72C7EE}" type="pres">
      <dgm:prSet presAssocID="{C108E818-8E0A-B94E-B76E-EA6E14F3BD7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 with solid fill"/>
        </a:ext>
      </dgm:extLst>
    </dgm:pt>
    <dgm:pt modelId="{B39EFE68-7515-4747-B387-4EE1909328B4}" type="pres">
      <dgm:prSet presAssocID="{C108E818-8E0A-B94E-B76E-EA6E14F3BD72}" presName="spaceRect" presStyleCnt="0"/>
      <dgm:spPr/>
    </dgm:pt>
    <dgm:pt modelId="{AE458A8D-A819-4650-A14D-3E80A436DF86}" type="pres">
      <dgm:prSet presAssocID="{C108E818-8E0A-B94E-B76E-EA6E14F3BD72}" presName="textRect" presStyleLbl="revTx" presStyleIdx="1" presStyleCnt="4">
        <dgm:presLayoutVars>
          <dgm:chMax val="1"/>
          <dgm:chPref val="1"/>
        </dgm:presLayoutVars>
      </dgm:prSet>
      <dgm:spPr/>
    </dgm:pt>
    <dgm:pt modelId="{F9E48A10-955B-4937-AB49-72B8A1828D2B}" type="pres">
      <dgm:prSet presAssocID="{C98B8328-B542-0E4A-A146-8E8F96FEC537}" presName="sibTrans" presStyleLbl="sibTrans2D1" presStyleIdx="0" presStyleCnt="0"/>
      <dgm:spPr/>
    </dgm:pt>
    <dgm:pt modelId="{DFB0DB04-026F-4CCB-A4C9-97611B95F9A6}" type="pres">
      <dgm:prSet presAssocID="{0C0958AF-1AD4-AE46-94CE-E6BFC7F1EE12}" presName="compNode" presStyleCnt="0"/>
      <dgm:spPr/>
    </dgm:pt>
    <dgm:pt modelId="{54B27C9D-D6D9-41D0-875A-E9AA7C6FE2F3}" type="pres">
      <dgm:prSet presAssocID="{0C0958AF-1AD4-AE46-94CE-E6BFC7F1EE12}" presName="iconBgRect" presStyleLbl="bgShp" presStyleIdx="2" presStyleCnt="4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>
          <a:solidFill>
            <a:schemeClr val="accent4"/>
          </a:solidFill>
        </a:ln>
      </dgm:spPr>
    </dgm:pt>
    <dgm:pt modelId="{1196E9CB-6B71-4019-A1C7-B8B9D4FC7965}" type="pres">
      <dgm:prSet presAssocID="{0C0958AF-1AD4-AE46-94CE-E6BFC7F1EE1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FBA41F6-182B-4CBA-BCF0-48D4D0785DD5}" type="pres">
      <dgm:prSet presAssocID="{0C0958AF-1AD4-AE46-94CE-E6BFC7F1EE12}" presName="spaceRect" presStyleCnt="0"/>
      <dgm:spPr/>
    </dgm:pt>
    <dgm:pt modelId="{062BE7E3-E488-448E-B761-63B1E5755CE6}" type="pres">
      <dgm:prSet presAssocID="{0C0958AF-1AD4-AE46-94CE-E6BFC7F1EE12}" presName="textRect" presStyleLbl="revTx" presStyleIdx="2" presStyleCnt="4">
        <dgm:presLayoutVars>
          <dgm:chMax val="1"/>
          <dgm:chPref val="1"/>
        </dgm:presLayoutVars>
      </dgm:prSet>
      <dgm:spPr/>
    </dgm:pt>
    <dgm:pt modelId="{888AFCB1-2ACB-464A-93F0-5269F291C342}" type="pres">
      <dgm:prSet presAssocID="{A676B8C4-DC0F-8742-B3F9-D8E6935D8E2D}" presName="sibTrans" presStyleLbl="sibTrans2D1" presStyleIdx="0" presStyleCnt="0"/>
      <dgm:spPr/>
    </dgm:pt>
    <dgm:pt modelId="{41BC6DB3-8AA2-493C-B552-57E65B8D33AD}" type="pres">
      <dgm:prSet presAssocID="{8F1D1F3A-0AF4-B14E-A602-75BE47BF586E}" presName="compNode" presStyleCnt="0"/>
      <dgm:spPr/>
    </dgm:pt>
    <dgm:pt modelId="{D3E685F0-F45E-4383-A2CD-241D46E26FB2}" type="pres">
      <dgm:prSet presAssocID="{8F1D1F3A-0AF4-B14E-A602-75BE47BF586E}" presName="iconBgRect" presStyleLbl="bgShp" presStyleIdx="3" presStyleCnt="4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>
          <a:solidFill>
            <a:schemeClr val="accent5"/>
          </a:solidFill>
        </a:ln>
      </dgm:spPr>
    </dgm:pt>
    <dgm:pt modelId="{B79A10BA-F894-4346-B40F-8D56DF1D84BB}" type="pres">
      <dgm:prSet presAssocID="{8F1D1F3A-0AF4-B14E-A602-75BE47BF586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mote work with solid fill"/>
        </a:ext>
      </dgm:extLst>
    </dgm:pt>
    <dgm:pt modelId="{B825C4CB-168D-4501-8C74-CD4354A0E2C4}" type="pres">
      <dgm:prSet presAssocID="{8F1D1F3A-0AF4-B14E-A602-75BE47BF586E}" presName="spaceRect" presStyleCnt="0"/>
      <dgm:spPr/>
    </dgm:pt>
    <dgm:pt modelId="{B91896E2-6C76-4E6F-9726-8EA849AAF4E9}" type="pres">
      <dgm:prSet presAssocID="{8F1D1F3A-0AF4-B14E-A602-75BE47BF586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CBD6618-0B2E-A740-9282-44C7DCAA20A1}" type="presOf" srcId="{0B6D1C4C-7839-D341-AAA3-377E8F4E2D95}" destId="{E1DEE68E-173F-413F-BCF9-F085A9B2773E}" srcOrd="0" destOrd="0" presId="urn:microsoft.com/office/officeart/2018/2/layout/IconCircleList"/>
    <dgm:cxn modelId="{3627031D-AE40-7B4E-8B93-2DF391A031D6}" srcId="{0725750F-5BE8-5247-9490-3AF637657CF3}" destId="{0C0958AF-1AD4-AE46-94CE-E6BFC7F1EE12}" srcOrd="2" destOrd="0" parTransId="{525C5ED9-D4B9-3140-8608-0FE755F81954}" sibTransId="{A676B8C4-DC0F-8742-B3F9-D8E6935D8E2D}"/>
    <dgm:cxn modelId="{EB03A845-93C5-4B4B-A33A-6991F07CF857}" type="presOf" srcId="{0725750F-5BE8-5247-9490-3AF637657CF3}" destId="{BF2F9020-C834-4791-97BC-E0ECACB61E59}" srcOrd="0" destOrd="0" presId="urn:microsoft.com/office/officeart/2018/2/layout/IconCircleList"/>
    <dgm:cxn modelId="{510CC247-BDBC-884B-AD9E-6EEE4345E588}" srcId="{0725750F-5BE8-5247-9490-3AF637657CF3}" destId="{C108E818-8E0A-B94E-B76E-EA6E14F3BD72}" srcOrd="1" destOrd="0" parTransId="{E4B22172-C45F-C14D-BAD8-132188D159BF}" sibTransId="{C98B8328-B542-0E4A-A146-8E8F96FEC537}"/>
    <dgm:cxn modelId="{990BEC58-9CF4-314E-97AD-9A5096956032}" type="presOf" srcId="{0C0958AF-1AD4-AE46-94CE-E6BFC7F1EE12}" destId="{062BE7E3-E488-448E-B761-63B1E5755CE6}" srcOrd="0" destOrd="0" presId="urn:microsoft.com/office/officeart/2018/2/layout/IconCircleList"/>
    <dgm:cxn modelId="{317A328D-544D-1B40-ACCB-6A54FA069089}" srcId="{0725750F-5BE8-5247-9490-3AF637657CF3}" destId="{8F1D1F3A-0AF4-B14E-A602-75BE47BF586E}" srcOrd="3" destOrd="0" parTransId="{0D5EFCF6-BD43-0543-B2B7-E78DB4C0B2F3}" sibTransId="{DB4233FE-3E5F-1646-8270-99FC00E33146}"/>
    <dgm:cxn modelId="{926B298F-DD73-3745-819D-470B63779913}" type="presOf" srcId="{C98B8328-B542-0E4A-A146-8E8F96FEC537}" destId="{F9E48A10-955B-4937-AB49-72B8A1828D2B}" srcOrd="0" destOrd="0" presId="urn:microsoft.com/office/officeart/2018/2/layout/IconCircleList"/>
    <dgm:cxn modelId="{96A19ABC-7F0A-334E-8341-411B821D04AA}" type="presOf" srcId="{A676B8C4-DC0F-8742-B3F9-D8E6935D8E2D}" destId="{888AFCB1-2ACB-464A-93F0-5269F291C342}" srcOrd="0" destOrd="0" presId="urn:microsoft.com/office/officeart/2018/2/layout/IconCircleList"/>
    <dgm:cxn modelId="{CBCDB2C5-0048-0A41-A662-3B15C5A71757}" type="presOf" srcId="{C108E818-8E0A-B94E-B76E-EA6E14F3BD72}" destId="{AE458A8D-A819-4650-A14D-3E80A436DF86}" srcOrd="0" destOrd="0" presId="urn:microsoft.com/office/officeart/2018/2/layout/IconCircleList"/>
    <dgm:cxn modelId="{3F1F21C9-B184-5543-BADC-2E76FA025C2E}" type="presOf" srcId="{A3F385F9-4F8F-E14C-8BD5-FD07011B1946}" destId="{6A19FE8A-78FC-45D5-8D94-A816D75CE18F}" srcOrd="0" destOrd="0" presId="urn:microsoft.com/office/officeart/2018/2/layout/IconCircleList"/>
    <dgm:cxn modelId="{3740D1DC-D8FE-B04E-AE9C-3C919BFED48D}" srcId="{0725750F-5BE8-5247-9490-3AF637657CF3}" destId="{A3F385F9-4F8F-E14C-8BD5-FD07011B1946}" srcOrd="0" destOrd="0" parTransId="{D2F2B120-BE13-EF40-97B3-318D299B2C20}" sibTransId="{0B6D1C4C-7839-D341-AAA3-377E8F4E2D95}"/>
    <dgm:cxn modelId="{E97FADE7-5ED3-BB44-AD70-468ABE8079A2}" type="presOf" srcId="{8F1D1F3A-0AF4-B14E-A602-75BE47BF586E}" destId="{B91896E2-6C76-4E6F-9726-8EA849AAF4E9}" srcOrd="0" destOrd="0" presId="urn:microsoft.com/office/officeart/2018/2/layout/IconCircleList"/>
    <dgm:cxn modelId="{18F359E8-2FBF-BA4C-992D-FE20131DC578}" type="presParOf" srcId="{BF2F9020-C834-4791-97BC-E0ECACB61E59}" destId="{05961448-38E8-4D22-87DB-EC9E6883EF79}" srcOrd="0" destOrd="0" presId="urn:microsoft.com/office/officeart/2018/2/layout/IconCircleList"/>
    <dgm:cxn modelId="{D28E8E11-1561-4444-9B67-5C580480A0E8}" type="presParOf" srcId="{05961448-38E8-4D22-87DB-EC9E6883EF79}" destId="{F3DF7E1D-D114-4319-9621-682357001830}" srcOrd="0" destOrd="0" presId="urn:microsoft.com/office/officeart/2018/2/layout/IconCircleList"/>
    <dgm:cxn modelId="{7F13CE01-D1F0-2745-B6D9-708E18DDE26F}" type="presParOf" srcId="{F3DF7E1D-D114-4319-9621-682357001830}" destId="{70879B6A-A894-4170-ADB1-9275892771CA}" srcOrd="0" destOrd="0" presId="urn:microsoft.com/office/officeart/2018/2/layout/IconCircleList"/>
    <dgm:cxn modelId="{950F5DA7-A442-B241-88B0-9FA57F6334CE}" type="presParOf" srcId="{F3DF7E1D-D114-4319-9621-682357001830}" destId="{E741C5D6-DBB7-46CA-AC1C-86FEAC0EE921}" srcOrd="1" destOrd="0" presId="urn:microsoft.com/office/officeart/2018/2/layout/IconCircleList"/>
    <dgm:cxn modelId="{86DBAD6B-E632-E645-864E-0C47B58CBF9C}" type="presParOf" srcId="{F3DF7E1D-D114-4319-9621-682357001830}" destId="{06B422FD-815F-41EB-A94D-8CF37E40AF3A}" srcOrd="2" destOrd="0" presId="urn:microsoft.com/office/officeart/2018/2/layout/IconCircleList"/>
    <dgm:cxn modelId="{0DEFAB73-5591-9442-9A2F-9B22DDCF1D55}" type="presParOf" srcId="{F3DF7E1D-D114-4319-9621-682357001830}" destId="{6A19FE8A-78FC-45D5-8D94-A816D75CE18F}" srcOrd="3" destOrd="0" presId="urn:microsoft.com/office/officeart/2018/2/layout/IconCircleList"/>
    <dgm:cxn modelId="{5F6152B5-F304-7340-9C7B-2A0033702AC6}" type="presParOf" srcId="{05961448-38E8-4D22-87DB-EC9E6883EF79}" destId="{E1DEE68E-173F-413F-BCF9-F085A9B2773E}" srcOrd="1" destOrd="0" presId="urn:microsoft.com/office/officeart/2018/2/layout/IconCircleList"/>
    <dgm:cxn modelId="{1F830F58-9F58-E64F-97A1-CB7F5E38583F}" type="presParOf" srcId="{05961448-38E8-4D22-87DB-EC9E6883EF79}" destId="{AE9443D6-B9BF-4E51-B3AD-A2737DFC53BB}" srcOrd="2" destOrd="0" presId="urn:microsoft.com/office/officeart/2018/2/layout/IconCircleList"/>
    <dgm:cxn modelId="{C8855C86-EADB-6943-92DC-4740FC194B7B}" type="presParOf" srcId="{AE9443D6-B9BF-4E51-B3AD-A2737DFC53BB}" destId="{E2E0D29B-F359-47B7-B669-9270FEF6E99C}" srcOrd="0" destOrd="0" presId="urn:microsoft.com/office/officeart/2018/2/layout/IconCircleList"/>
    <dgm:cxn modelId="{19686BFA-9557-7742-937C-5C2AB5ECF0FF}" type="presParOf" srcId="{AE9443D6-B9BF-4E51-B3AD-A2737DFC53BB}" destId="{73DA7C06-161C-4B9D-ADE1-84F76E72C7EE}" srcOrd="1" destOrd="0" presId="urn:microsoft.com/office/officeart/2018/2/layout/IconCircleList"/>
    <dgm:cxn modelId="{34760FCB-DC1A-BB4D-A089-253E3D39CF26}" type="presParOf" srcId="{AE9443D6-B9BF-4E51-B3AD-A2737DFC53BB}" destId="{B39EFE68-7515-4747-B387-4EE1909328B4}" srcOrd="2" destOrd="0" presId="urn:microsoft.com/office/officeart/2018/2/layout/IconCircleList"/>
    <dgm:cxn modelId="{B8CC2712-AF8F-ED4C-A0FF-8A061AA26A4D}" type="presParOf" srcId="{AE9443D6-B9BF-4E51-B3AD-A2737DFC53BB}" destId="{AE458A8D-A819-4650-A14D-3E80A436DF86}" srcOrd="3" destOrd="0" presId="urn:microsoft.com/office/officeart/2018/2/layout/IconCircleList"/>
    <dgm:cxn modelId="{BAD2E0BA-85EE-C246-B554-A4C0BBD8A6C3}" type="presParOf" srcId="{05961448-38E8-4D22-87DB-EC9E6883EF79}" destId="{F9E48A10-955B-4937-AB49-72B8A1828D2B}" srcOrd="3" destOrd="0" presId="urn:microsoft.com/office/officeart/2018/2/layout/IconCircleList"/>
    <dgm:cxn modelId="{C5019705-1751-C847-AA0F-BB0CAB9E02B4}" type="presParOf" srcId="{05961448-38E8-4D22-87DB-EC9E6883EF79}" destId="{DFB0DB04-026F-4CCB-A4C9-97611B95F9A6}" srcOrd="4" destOrd="0" presId="urn:microsoft.com/office/officeart/2018/2/layout/IconCircleList"/>
    <dgm:cxn modelId="{E41ED455-94BD-4742-965C-311AC99B2537}" type="presParOf" srcId="{DFB0DB04-026F-4CCB-A4C9-97611B95F9A6}" destId="{54B27C9D-D6D9-41D0-875A-E9AA7C6FE2F3}" srcOrd="0" destOrd="0" presId="urn:microsoft.com/office/officeart/2018/2/layout/IconCircleList"/>
    <dgm:cxn modelId="{998DAB3E-8B65-B649-AAFE-36C4655170D0}" type="presParOf" srcId="{DFB0DB04-026F-4CCB-A4C9-97611B95F9A6}" destId="{1196E9CB-6B71-4019-A1C7-B8B9D4FC7965}" srcOrd="1" destOrd="0" presId="urn:microsoft.com/office/officeart/2018/2/layout/IconCircleList"/>
    <dgm:cxn modelId="{F9A00122-B3DB-1B43-ABB4-F9AF7016F47B}" type="presParOf" srcId="{DFB0DB04-026F-4CCB-A4C9-97611B95F9A6}" destId="{FFBA41F6-182B-4CBA-BCF0-48D4D0785DD5}" srcOrd="2" destOrd="0" presId="urn:microsoft.com/office/officeart/2018/2/layout/IconCircleList"/>
    <dgm:cxn modelId="{702312C2-D784-6B49-A101-FD6B5A5351D9}" type="presParOf" srcId="{DFB0DB04-026F-4CCB-A4C9-97611B95F9A6}" destId="{062BE7E3-E488-448E-B761-63B1E5755CE6}" srcOrd="3" destOrd="0" presId="urn:microsoft.com/office/officeart/2018/2/layout/IconCircleList"/>
    <dgm:cxn modelId="{A5C5CB87-3799-824D-A487-7220103A091A}" type="presParOf" srcId="{05961448-38E8-4D22-87DB-EC9E6883EF79}" destId="{888AFCB1-2ACB-464A-93F0-5269F291C342}" srcOrd="5" destOrd="0" presId="urn:microsoft.com/office/officeart/2018/2/layout/IconCircleList"/>
    <dgm:cxn modelId="{73B1C3B0-C849-9A47-8919-3A962AFA3D1A}" type="presParOf" srcId="{05961448-38E8-4D22-87DB-EC9E6883EF79}" destId="{41BC6DB3-8AA2-493C-B552-57E65B8D33AD}" srcOrd="6" destOrd="0" presId="urn:microsoft.com/office/officeart/2018/2/layout/IconCircleList"/>
    <dgm:cxn modelId="{2927789F-6891-5D42-A951-A0C6430B443A}" type="presParOf" srcId="{41BC6DB3-8AA2-493C-B552-57E65B8D33AD}" destId="{D3E685F0-F45E-4383-A2CD-241D46E26FB2}" srcOrd="0" destOrd="0" presId="urn:microsoft.com/office/officeart/2018/2/layout/IconCircleList"/>
    <dgm:cxn modelId="{43D69BFC-DAC9-ED4F-9352-9AA9C75E3C34}" type="presParOf" srcId="{41BC6DB3-8AA2-493C-B552-57E65B8D33AD}" destId="{B79A10BA-F894-4346-B40F-8D56DF1D84BB}" srcOrd="1" destOrd="0" presId="urn:microsoft.com/office/officeart/2018/2/layout/IconCircleList"/>
    <dgm:cxn modelId="{9EB3BF36-04CB-D849-AFAE-DD271001D8F9}" type="presParOf" srcId="{41BC6DB3-8AA2-493C-B552-57E65B8D33AD}" destId="{B825C4CB-168D-4501-8C74-CD4354A0E2C4}" srcOrd="2" destOrd="0" presId="urn:microsoft.com/office/officeart/2018/2/layout/IconCircleList"/>
    <dgm:cxn modelId="{4B0762F9-2B2A-5148-AD8D-ABE4C723B588}" type="presParOf" srcId="{41BC6DB3-8AA2-493C-B552-57E65B8D33AD}" destId="{B91896E2-6C76-4E6F-9726-8EA849AAF4E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D6745F-EE5C-41D7-A6FF-A761E41BC3D6}">
      <dsp:nvSpPr>
        <dsp:cNvPr id="0" name=""/>
        <dsp:cNvSpPr/>
      </dsp:nvSpPr>
      <dsp:spPr>
        <a:xfrm>
          <a:off x="0" y="6312"/>
          <a:ext cx="10515600" cy="8020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FAADBE-7897-4202-B767-9026D1F21FFA}">
      <dsp:nvSpPr>
        <dsp:cNvPr id="0" name=""/>
        <dsp:cNvSpPr/>
      </dsp:nvSpPr>
      <dsp:spPr>
        <a:xfrm>
          <a:off x="242615" y="186770"/>
          <a:ext cx="441550" cy="4411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C356DA-0BAA-4763-B15B-ABCF24459005}">
      <dsp:nvSpPr>
        <dsp:cNvPr id="0" name=""/>
        <dsp:cNvSpPr/>
      </dsp:nvSpPr>
      <dsp:spPr>
        <a:xfrm>
          <a:off x="926781" y="6312"/>
          <a:ext cx="9574546" cy="827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5" tIns="87535" rIns="87535" bIns="8753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0" u="sng" kern="1200" dirty="0"/>
            <a:t>Computational techniques</a:t>
          </a:r>
          <a:r>
            <a:rPr lang="en-GB" sz="2400" b="1" i="0" u="none" kern="1200" dirty="0"/>
            <a:t> </a:t>
          </a:r>
          <a:r>
            <a:rPr lang="en-GB" sz="2400" b="0" i="0" kern="1200" dirty="0"/>
            <a:t>are </a:t>
          </a:r>
          <a:r>
            <a:rPr lang="en-GB" sz="2400" b="1" i="0" kern="1200" dirty="0"/>
            <a:t>integral part of modern research</a:t>
          </a:r>
          <a:r>
            <a:rPr lang="en-GB" sz="2400" b="0" i="0" kern="1200" dirty="0"/>
            <a:t>, contributing to scientific discovery.</a:t>
          </a:r>
          <a:endParaRPr lang="en-US" sz="2400" kern="1200" dirty="0"/>
        </a:p>
      </dsp:txBody>
      <dsp:txXfrm>
        <a:off x="926781" y="6312"/>
        <a:ext cx="9574546" cy="827098"/>
      </dsp:txXfrm>
    </dsp:sp>
    <dsp:sp modelId="{DDE7AE06-CF81-4EF0-8FF6-1101DF1D4BC3}">
      <dsp:nvSpPr>
        <dsp:cNvPr id="0" name=""/>
        <dsp:cNvSpPr/>
      </dsp:nvSpPr>
      <dsp:spPr>
        <a:xfrm>
          <a:off x="0" y="1040184"/>
          <a:ext cx="10515600" cy="8020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B62F65-3D45-4969-8D1F-223B2C9313FC}">
      <dsp:nvSpPr>
        <dsp:cNvPr id="0" name=""/>
        <dsp:cNvSpPr/>
      </dsp:nvSpPr>
      <dsp:spPr>
        <a:xfrm>
          <a:off x="242615" y="1220642"/>
          <a:ext cx="441550" cy="4411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7812B8-C2FD-4134-AB01-B1592940C480}">
      <dsp:nvSpPr>
        <dsp:cNvPr id="0" name=""/>
        <dsp:cNvSpPr/>
      </dsp:nvSpPr>
      <dsp:spPr>
        <a:xfrm>
          <a:off x="926781" y="1040184"/>
          <a:ext cx="9574546" cy="827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5" tIns="87535" rIns="87535" bIns="8753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i="0" kern="1200" dirty="0"/>
            <a:t>Enable accurate </a:t>
          </a:r>
          <a:r>
            <a:rPr lang="en-GB" sz="2400" b="1" i="0" kern="1200" dirty="0"/>
            <a:t>simulation</a:t>
          </a:r>
          <a:r>
            <a:rPr lang="en-GB" sz="2400" b="0" i="0" kern="1200" dirty="0"/>
            <a:t> of chemical reactions and </a:t>
          </a:r>
          <a:r>
            <a:rPr lang="en-GB" sz="2400" b="1" i="0" kern="1200" dirty="0"/>
            <a:t>prediction</a:t>
          </a:r>
          <a:r>
            <a:rPr lang="en-GB" sz="2400" b="0" i="0" kern="1200" dirty="0"/>
            <a:t> of molecular properties, otherwise unattainable. </a:t>
          </a:r>
          <a:endParaRPr lang="en-US" sz="2400" kern="1200" dirty="0"/>
        </a:p>
      </dsp:txBody>
      <dsp:txXfrm>
        <a:off x="926781" y="1040184"/>
        <a:ext cx="9574546" cy="827098"/>
      </dsp:txXfrm>
    </dsp:sp>
    <dsp:sp modelId="{B2D3F8B6-C918-4020-9747-F5F3BD4AF672}">
      <dsp:nvSpPr>
        <dsp:cNvPr id="0" name=""/>
        <dsp:cNvSpPr/>
      </dsp:nvSpPr>
      <dsp:spPr>
        <a:xfrm>
          <a:off x="0" y="2074057"/>
          <a:ext cx="10515600" cy="8020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AB7DDA-3D8D-4F7C-BE9D-9BCD6CDA3D5B}">
      <dsp:nvSpPr>
        <dsp:cNvPr id="0" name=""/>
        <dsp:cNvSpPr/>
      </dsp:nvSpPr>
      <dsp:spPr>
        <a:xfrm>
          <a:off x="242615" y="2254515"/>
          <a:ext cx="441550" cy="4411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36525-0034-4EC9-BD6F-CE9E44017A19}">
      <dsp:nvSpPr>
        <dsp:cNvPr id="0" name=""/>
        <dsp:cNvSpPr/>
      </dsp:nvSpPr>
      <dsp:spPr>
        <a:xfrm>
          <a:off x="926781" y="2074057"/>
          <a:ext cx="9574546" cy="827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5" tIns="87535" rIns="87535" bIns="8753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E.g., </a:t>
          </a:r>
          <a:r>
            <a:rPr lang="en-GB" sz="2400" b="0" i="0" kern="1200" dirty="0"/>
            <a:t>study of large protein complexes, biological membranes, molecular interactions, and extreme conditions.</a:t>
          </a:r>
          <a:endParaRPr lang="en-US" sz="2400" kern="1200" dirty="0"/>
        </a:p>
      </dsp:txBody>
      <dsp:txXfrm>
        <a:off x="926781" y="2074057"/>
        <a:ext cx="9574546" cy="827098"/>
      </dsp:txXfrm>
    </dsp:sp>
    <dsp:sp modelId="{11FD0C47-0B3D-4739-B4CB-E9B60535E481}">
      <dsp:nvSpPr>
        <dsp:cNvPr id="0" name=""/>
        <dsp:cNvSpPr/>
      </dsp:nvSpPr>
      <dsp:spPr>
        <a:xfrm>
          <a:off x="0" y="3107930"/>
          <a:ext cx="10515600" cy="80203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BB8584-733F-44FA-8041-C3B601AA705F}">
      <dsp:nvSpPr>
        <dsp:cNvPr id="0" name=""/>
        <dsp:cNvSpPr/>
      </dsp:nvSpPr>
      <dsp:spPr>
        <a:xfrm>
          <a:off x="242615" y="3288387"/>
          <a:ext cx="441550" cy="4411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7E4834-70F9-4C6C-A1ED-758FAFAF3F26}">
      <dsp:nvSpPr>
        <dsp:cNvPr id="0" name=""/>
        <dsp:cNvSpPr/>
      </dsp:nvSpPr>
      <dsp:spPr>
        <a:xfrm>
          <a:off x="926781" y="3107930"/>
          <a:ext cx="9574546" cy="827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5" tIns="87535" rIns="87535" bIns="8753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Computational tools </a:t>
          </a:r>
          <a:r>
            <a:rPr lang="en-GB" sz="2400" b="1" kern="1200" dirty="0"/>
            <a:t>a</a:t>
          </a:r>
          <a:r>
            <a:rPr lang="en-GB" sz="2400" b="1" i="0" kern="1200" dirty="0"/>
            <a:t>ccelerate</a:t>
          </a:r>
          <a:r>
            <a:rPr lang="en-GB" sz="2400" b="0" i="0" kern="1200" dirty="0"/>
            <a:t> the development of new drugs, materials, and technologies.</a:t>
          </a:r>
          <a:endParaRPr lang="en-US" sz="2400" kern="1200" dirty="0"/>
        </a:p>
      </dsp:txBody>
      <dsp:txXfrm>
        <a:off x="926781" y="3107930"/>
        <a:ext cx="9574546" cy="827098"/>
      </dsp:txXfrm>
    </dsp:sp>
    <dsp:sp modelId="{293CE1D3-1580-4A63-BCFE-4C7AF528295E}">
      <dsp:nvSpPr>
        <dsp:cNvPr id="0" name=""/>
        <dsp:cNvSpPr/>
      </dsp:nvSpPr>
      <dsp:spPr>
        <a:xfrm>
          <a:off x="0" y="4141802"/>
          <a:ext cx="10515600" cy="80203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33A6BB-AE9C-45B9-BADE-4C4F474C54AC}">
      <dsp:nvSpPr>
        <dsp:cNvPr id="0" name=""/>
        <dsp:cNvSpPr/>
      </dsp:nvSpPr>
      <dsp:spPr>
        <a:xfrm>
          <a:off x="242615" y="4322260"/>
          <a:ext cx="441550" cy="44111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0B8DD-BB1C-4309-A352-BC1662B28245}">
      <dsp:nvSpPr>
        <dsp:cNvPr id="0" name=""/>
        <dsp:cNvSpPr/>
      </dsp:nvSpPr>
      <dsp:spPr>
        <a:xfrm>
          <a:off x="926781" y="4141802"/>
          <a:ext cx="9574546" cy="827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5" tIns="87535" rIns="87535" bIns="8753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It is now </a:t>
          </a:r>
          <a:r>
            <a:rPr lang="en-GB" sz="2400" b="1" kern="1200" dirty="0"/>
            <a:t>essential for a modern chemist </a:t>
          </a:r>
          <a:r>
            <a:rPr lang="en-GB" sz="2400" kern="1200" dirty="0"/>
            <a:t>to have basic skills and understanding of the computational techniques.</a:t>
          </a:r>
          <a:endParaRPr lang="en-US" sz="2400" kern="1200" dirty="0"/>
        </a:p>
      </dsp:txBody>
      <dsp:txXfrm>
        <a:off x="926781" y="4141802"/>
        <a:ext cx="9574546" cy="8270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879B6A-A894-4170-ADB1-9275892771CA}">
      <dsp:nvSpPr>
        <dsp:cNvPr id="0" name=""/>
        <dsp:cNvSpPr/>
      </dsp:nvSpPr>
      <dsp:spPr>
        <a:xfrm>
          <a:off x="33480" y="487552"/>
          <a:ext cx="1243603" cy="1243603"/>
        </a:xfrm>
        <a:prstGeom prst="ellipse">
          <a:avLst/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E741C5D6-DBB7-46CA-AC1C-86FEAC0EE921}">
      <dsp:nvSpPr>
        <dsp:cNvPr id="0" name=""/>
        <dsp:cNvSpPr/>
      </dsp:nvSpPr>
      <dsp:spPr>
        <a:xfrm>
          <a:off x="294637" y="748709"/>
          <a:ext cx="721289" cy="7212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19FE8A-78FC-45D5-8D94-A816D75CE18F}">
      <dsp:nvSpPr>
        <dsp:cNvPr id="0" name=""/>
        <dsp:cNvSpPr/>
      </dsp:nvSpPr>
      <dsp:spPr>
        <a:xfrm>
          <a:off x="1543570" y="487552"/>
          <a:ext cx="2931349" cy="1243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Automates tasks</a:t>
          </a:r>
          <a:endParaRPr lang="en-GB" sz="2000" kern="1200" dirty="0"/>
        </a:p>
      </dsp:txBody>
      <dsp:txXfrm>
        <a:off x="1543570" y="487552"/>
        <a:ext cx="2931349" cy="1243603"/>
      </dsp:txXfrm>
    </dsp:sp>
    <dsp:sp modelId="{E2E0D29B-F359-47B7-B669-9270FEF6E99C}">
      <dsp:nvSpPr>
        <dsp:cNvPr id="0" name=""/>
        <dsp:cNvSpPr/>
      </dsp:nvSpPr>
      <dsp:spPr>
        <a:xfrm>
          <a:off x="4985685" y="487552"/>
          <a:ext cx="1243603" cy="1243603"/>
        </a:xfrm>
        <a:prstGeom prst="ellipse">
          <a:avLst/>
        </a:prstGeom>
        <a:solidFill>
          <a:schemeClr val="lt1"/>
        </a:solidFill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73DA7C06-161C-4B9D-ADE1-84F76E72C7EE}">
      <dsp:nvSpPr>
        <dsp:cNvPr id="0" name=""/>
        <dsp:cNvSpPr/>
      </dsp:nvSpPr>
      <dsp:spPr>
        <a:xfrm>
          <a:off x="5246842" y="748709"/>
          <a:ext cx="721289" cy="7212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458A8D-A819-4650-A14D-3E80A436DF86}">
      <dsp:nvSpPr>
        <dsp:cNvPr id="0" name=""/>
        <dsp:cNvSpPr/>
      </dsp:nvSpPr>
      <dsp:spPr>
        <a:xfrm>
          <a:off x="6495775" y="487552"/>
          <a:ext cx="2931349" cy="1243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Streamlines data management and enables reproducibility</a:t>
          </a:r>
          <a:endParaRPr lang="en-GB" sz="2000" kern="1200" dirty="0"/>
        </a:p>
      </dsp:txBody>
      <dsp:txXfrm>
        <a:off x="6495775" y="487552"/>
        <a:ext cx="2931349" cy="1243603"/>
      </dsp:txXfrm>
    </dsp:sp>
    <dsp:sp modelId="{54B27C9D-D6D9-41D0-875A-E9AA7C6FE2F3}">
      <dsp:nvSpPr>
        <dsp:cNvPr id="0" name=""/>
        <dsp:cNvSpPr/>
      </dsp:nvSpPr>
      <dsp:spPr>
        <a:xfrm>
          <a:off x="33480" y="2440303"/>
          <a:ext cx="1243603" cy="1243603"/>
        </a:xfrm>
        <a:prstGeom prst="ellipse">
          <a:avLst/>
        </a:prstGeom>
        <a:solidFill>
          <a:schemeClr val="lt1"/>
        </a:solidFill>
        <a:ln w="190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1196E9CB-6B71-4019-A1C7-B8B9D4FC7965}">
      <dsp:nvSpPr>
        <dsp:cNvPr id="0" name=""/>
        <dsp:cNvSpPr/>
      </dsp:nvSpPr>
      <dsp:spPr>
        <a:xfrm>
          <a:off x="294637" y="2701460"/>
          <a:ext cx="721289" cy="7212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2BE7E3-E488-448E-B761-63B1E5755CE6}">
      <dsp:nvSpPr>
        <dsp:cNvPr id="0" name=""/>
        <dsp:cNvSpPr/>
      </dsp:nvSpPr>
      <dsp:spPr>
        <a:xfrm>
          <a:off x="1543570" y="2440303"/>
          <a:ext cx="2931349" cy="1243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Gives access to enhanced computing power</a:t>
          </a:r>
          <a:endParaRPr lang="en-GB" sz="2000" kern="1200" dirty="0"/>
        </a:p>
      </dsp:txBody>
      <dsp:txXfrm>
        <a:off x="1543570" y="2440303"/>
        <a:ext cx="2931349" cy="1243603"/>
      </dsp:txXfrm>
    </dsp:sp>
    <dsp:sp modelId="{D3E685F0-F45E-4383-A2CD-241D46E26FB2}">
      <dsp:nvSpPr>
        <dsp:cNvPr id="0" name=""/>
        <dsp:cNvSpPr/>
      </dsp:nvSpPr>
      <dsp:spPr>
        <a:xfrm>
          <a:off x="4985685" y="2440303"/>
          <a:ext cx="1243603" cy="1243603"/>
        </a:xfrm>
        <a:prstGeom prst="ellipse">
          <a:avLst/>
        </a:prstGeom>
        <a:solidFill>
          <a:schemeClr val="lt1"/>
        </a:solidFill>
        <a:ln w="190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B79A10BA-F894-4346-B40F-8D56DF1D84BB}">
      <dsp:nvSpPr>
        <dsp:cNvPr id="0" name=""/>
        <dsp:cNvSpPr/>
      </dsp:nvSpPr>
      <dsp:spPr>
        <a:xfrm>
          <a:off x="5246842" y="2701460"/>
          <a:ext cx="721289" cy="7212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1896E2-6C76-4E6F-9726-8EA849AAF4E9}">
      <dsp:nvSpPr>
        <dsp:cNvPr id="0" name=""/>
        <dsp:cNvSpPr/>
      </dsp:nvSpPr>
      <dsp:spPr>
        <a:xfrm>
          <a:off x="6495775" y="2440303"/>
          <a:ext cx="2931349" cy="1243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Facilitates collaborations</a:t>
          </a:r>
          <a:endParaRPr lang="en-GB" sz="2000" kern="1200" dirty="0"/>
        </a:p>
      </dsp:txBody>
      <dsp:txXfrm>
        <a:off x="6495775" y="2440303"/>
        <a:ext cx="2931349" cy="1243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AEB67E-E229-C742-900C-36B7AD20F358}" type="datetimeFigureOut">
              <a:rPr lang="en-US" smtClean="0"/>
              <a:t>4/2/25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393DA-2B95-9442-BD88-05ECC606A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4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393DA-2B95-9442-BD88-05ECC606A4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40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 chem has routes in </a:t>
            </a:r>
            <a:r>
              <a:rPr lang="en-US" dirty="0" err="1"/>
              <a:t>theoreticl</a:t>
            </a:r>
            <a:r>
              <a:rPr lang="en-US" dirty="0"/>
              <a:t> chem, that begin developing in early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1950s rise of comp power, allows for simulations of first molecular orbitals.</a:t>
            </a:r>
          </a:p>
          <a:p>
            <a:r>
              <a:rPr lang="en-US" dirty="0"/>
              <a:t>Mulliken for “</a:t>
            </a:r>
            <a:r>
              <a:rPr lang="en-GB" b="0" i="0" u="none" strike="noStrike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fundamental work concerning chemical bonds and the electronic structure of molecules”</a:t>
            </a:r>
          </a:p>
          <a:p>
            <a:r>
              <a:rPr lang="en-US" dirty="0" err="1"/>
              <a:t>Gausian</a:t>
            </a:r>
            <a:r>
              <a:rPr lang="en-US" dirty="0"/>
              <a:t> is by John </a:t>
            </a:r>
            <a:r>
              <a:rPr lang="en-US" dirty="0" err="1"/>
              <a:t>Pople,w</a:t>
            </a:r>
            <a:r>
              <a:rPr lang="en-US" dirty="0"/>
              <a:t> </a:t>
            </a:r>
            <a:r>
              <a:rPr lang="en-US" dirty="0" err="1"/>
              <a:t>hwo</a:t>
            </a:r>
            <a:r>
              <a:rPr lang="en-US" dirty="0"/>
              <a:t> got Nobel </a:t>
            </a:r>
            <a:r>
              <a:rPr lang="en-US" dirty="0" err="1"/>
              <a:t>Prise</a:t>
            </a:r>
            <a:r>
              <a:rPr lang="en-US" dirty="0"/>
              <a:t> in 1998 for his theory work</a:t>
            </a:r>
          </a:p>
          <a:p>
            <a:r>
              <a:rPr lang="en-US" dirty="0"/>
              <a:t>Hybrid tech = QM/MM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393DA-2B95-9442-BD88-05ECC606A4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20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beyond basic file management:</a:t>
            </a:r>
            <a:br>
              <a:rPr lang="en-GB" noProof="0" dirty="0"/>
            </a:br>
            <a:r>
              <a:rPr lang="en-GB" noProof="0" dirty="0"/>
              <a:t>pipeline processing, automation of repetitive tasks, batch processing of large datasets</a:t>
            </a:r>
          </a:p>
          <a:p>
            <a:r>
              <a:rPr lang="en-GB" noProof="0" dirty="0"/>
              <a:t>interfacing directly with both software and databases commonly used in scientific research</a:t>
            </a:r>
          </a:p>
          <a:p>
            <a:endParaRPr lang="en-US" dirty="0"/>
          </a:p>
          <a:p>
            <a:r>
              <a:rPr lang="en-US" dirty="0"/>
              <a:t>Allows to manage large datasets, sharing both datasets and scripts to generate/</a:t>
            </a:r>
            <a:r>
              <a:rPr lang="en-US" dirty="0" err="1"/>
              <a:t>analyse</a:t>
            </a:r>
            <a:r>
              <a:rPr lang="en-US" dirty="0"/>
              <a:t> them with colleagues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393DA-2B95-9442-BD88-05ECC606A4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92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393DA-2B95-9442-BD88-05ECC606A4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21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7C5BE-DA9B-E972-16E3-3A17537E1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17B3D-2D7D-2E32-0B54-9AB28F9F1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D3BF8-4B4C-395D-07F5-7F1057AB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B6F9F-B2C6-4525-2D73-1E5D204D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80590-3CD6-EADC-14E5-216EED78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3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09520-06F5-F40F-EAE8-848EB635F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F38E8F-566B-978C-B852-CBF6FF31B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C99DB-5C10-C53C-7D41-FDD031F4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36413-54E6-A6FB-DEEA-2DFF3649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27CCB-E1CB-3DF4-8FD0-93B2EAD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0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51D33F-E2EA-8CC2-9197-CA4D9C8E7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1FCB84-BC54-4675-1912-09C7F0A10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D89DD-39E0-D086-312F-33906B9FC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1473B-654B-BE05-F4E7-EDF90CE43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CED02-EBF0-488D-389C-411851845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4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E0AB-A366-34D4-F13A-9374DD4B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A4860-341A-5F3B-7212-36EE17E83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67234-7925-9407-98A4-A6F4D2AF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CD1A9-1E15-B27D-D7E7-BE96293E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9A649-C59B-6A71-29A2-EDE695972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52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F8A9-12EF-433C-DE37-A1DF7A22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6992B-263E-A94F-4290-601423D4E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BC70F-E642-5C39-191F-AC185CAA6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1AB6E-574A-9506-91F3-5141F4449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18A3E-F1D2-8C90-0CBC-4949E64A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0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478A-460E-8FE2-4537-3C882B077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F1C7-A9C3-4507-427E-A0CB66952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3B44F-E0E2-80C7-FAD0-470FE11DE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6E2FF-1B33-90C0-82CD-2F25DFB1A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89941-4C27-C6CE-1B4A-2A3425C5F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EE9A8-F181-6BC5-08F4-C834E0F4D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50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2A19-94EC-1E68-93EB-2BC2B26AA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25BBF-5A52-2924-01DD-858A9C113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0E166-0854-BDBE-F707-7EE560FB1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5A24F2-8075-6A84-1479-8FAF2540ED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F70F0-F59B-5194-9EB5-80A2628D08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3A7A0-1BDC-9950-082F-09D1AFDD5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3B9D4E-1C96-CC8A-6B16-C13A4B2E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8BF49A-DA93-CDE7-36DE-F16750C92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0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4CDEA-0C92-7C7F-A975-F1AB131DB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A73D40-9CA7-3390-01AC-B18D659F3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236CCF-73D9-4EF7-22EE-6A70EE275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1BBA84-B4BD-A790-07B4-EA348488A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2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26BBDF-E554-8F79-F0E8-2AA73A25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02987-DB9F-F1D8-AD17-C086CD017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42FDE-F209-AC01-3241-5BD9EEE5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93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E55B4-D0A5-CD7A-67AE-997BCF3BF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E7477-6BD8-870A-CA93-F091F6507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84841-A2BF-83D0-FB47-DBC5D0478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DEF00-451C-BED2-055A-A8D3B70F8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0EFA3-16A8-0E88-8D82-79B1128D0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01683-54C1-7A32-28B5-B081E4AB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70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C210-2267-C252-AF99-46706B021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8B3AF8-B13C-A6BF-0129-63EFAA4962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9EA76-C8E5-2651-CFCF-73BDC1DEB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97A24-C25C-1E8A-2829-179639462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00E2A-CE5C-DEA1-67A8-14846C8FA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5757E-7B49-E6AB-88BF-4C8EEB2D4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82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8A40B9-1FF7-4CD0-A6BC-9478FABE3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EC52C-A166-483E-E38A-A17CFB078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BC659-3D11-60FD-7597-2691F95D5F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393D8-B142-A236-6CA9-8F2BB50A9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1BE3C-6BEF-B1CB-ECA3-425743318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53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Valentina.Erastova@ed.ac.u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cs.org/careers/chemical-sciences/fields/computational-chemistry.html" TargetMode="External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hexagon structure with many objects&#10;&#10;Description automatically generated">
            <a:extLst>
              <a:ext uri="{FF2B5EF4-FFF2-40B4-BE49-F238E27FC236}">
                <a16:creationId xmlns:a16="http://schemas.microsoft.com/office/drawing/2014/main" id="{15F92873-623F-C24E-3193-AE27F53A5C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36663" b="947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E03DF-1F45-B044-8C0F-EFA75EB25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400" noProof="0" dirty="0">
                <a:ln w="22225">
                  <a:solidFill>
                    <a:srgbClr val="FFFFFF"/>
                  </a:solidFill>
                </a:ln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  <a:t>Computational Techniques</a:t>
            </a:r>
            <a:br>
              <a:rPr lang="en-US" sz="7400" noProof="0" dirty="0">
                <a:ln w="22225">
                  <a:solidFill>
                    <a:srgbClr val="FFFFFF"/>
                  </a:solidFill>
                </a:ln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7400" noProof="0" dirty="0">
                <a:ln w="22225">
                  <a:solidFill>
                    <a:srgbClr val="FFFFFF"/>
                  </a:solidFill>
                </a:ln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  <a:t>in Chemistry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D193599D-4DE5-8462-65C2-23C8FE534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9395" y="1805473"/>
            <a:ext cx="4237888" cy="32470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2800" b="1" noProof="0" dirty="0">
                <a:solidFill>
                  <a:srgbClr val="FFFFFF"/>
                </a:solidFill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  <a:t>Valentina Erastova</a:t>
            </a:r>
            <a:endParaRPr lang="en-US" sz="2800" b="1" dirty="0">
              <a:solidFill>
                <a:srgbClr val="FFFFFF"/>
              </a:solidFill>
              <a:effectLst>
                <a:outerShdw blurRad="195333" dist="539887" dir="73200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>
              <a:lnSpc>
                <a:spcPct val="120000"/>
              </a:lnSpc>
            </a:pPr>
            <a:r>
              <a:rPr lang="en-US" sz="2800" dirty="0">
                <a:solidFill>
                  <a:srgbClr val="FFFFFF"/>
                </a:solidFill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  <a:t>University of Edinburgh</a:t>
            </a:r>
          </a:p>
          <a:p>
            <a:pPr algn="l">
              <a:lnSpc>
                <a:spcPct val="120000"/>
              </a:lnSpc>
            </a:pPr>
            <a:r>
              <a:rPr lang="en-US" sz="2800" dirty="0">
                <a:solidFill>
                  <a:srgbClr val="FFFFFF"/>
                </a:solidFill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  <a:t>January </a:t>
            </a:r>
            <a:r>
              <a:rPr lang="en-US" sz="2800" noProof="0" dirty="0">
                <a:solidFill>
                  <a:srgbClr val="FFFFFF"/>
                </a:solidFill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  <a:t>2025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C11E9B5-DD86-10FA-344B-A5DE86EA15BD}"/>
              </a:ext>
            </a:extLst>
          </p:cNvPr>
          <p:cNvSpPr txBox="1">
            <a:spLocks/>
          </p:cNvSpPr>
          <p:nvPr/>
        </p:nvSpPr>
        <p:spPr>
          <a:xfrm>
            <a:off x="1" y="5355771"/>
            <a:ext cx="12191980" cy="1391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FFFFFF"/>
                </a:solidFill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  <a:t>Session 1: </a:t>
            </a:r>
            <a:r>
              <a:rPr lang="en-GB" sz="4000" b="1" noProof="0" dirty="0"/>
              <a:t>Introduction to Linux and command-line</a:t>
            </a:r>
          </a:p>
        </p:txBody>
      </p:sp>
    </p:spTree>
    <p:extLst>
      <p:ext uri="{BB962C8B-B14F-4D97-AF65-F5344CB8AC3E}">
        <p14:creationId xmlns:p14="http://schemas.microsoft.com/office/powerpoint/2010/main" val="2553424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A51A0B-1287-86B7-F1EA-9AA405ECE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6" name="Rectangle 1332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On-demand HPC service | EPCC">
            <a:extLst>
              <a:ext uri="{FF2B5EF4-FFF2-40B4-BE49-F238E27FC236}">
                <a16:creationId xmlns:a16="http://schemas.microsoft.com/office/drawing/2014/main" id="{44EE97B6-8C25-E751-ABB4-4DB4B6221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" b="342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C548FA-6103-E512-7F14-1F053AE3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824" y="2675731"/>
            <a:ext cx="4244662" cy="1325563"/>
          </a:xfrm>
        </p:spPr>
        <p:txBody>
          <a:bodyPr>
            <a:noAutofit/>
          </a:bodyPr>
          <a:lstStyle/>
          <a:p>
            <a:r>
              <a:rPr lang="en-GB" sz="4000" noProof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Why use </a:t>
            </a:r>
            <a:br>
              <a:rPr lang="en-GB" sz="4000" noProof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4000" noProof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High-Performance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2A29-28A2-8435-8234-EADEAA24D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2035" y="283336"/>
            <a:ext cx="8059946" cy="6297769"/>
          </a:xfrm>
        </p:spPr>
        <p:txBody>
          <a:bodyPr>
            <a:normAutofit fontScale="92500" lnSpcReduction="20000"/>
          </a:bodyPr>
          <a:lstStyle/>
          <a:p>
            <a:endParaRPr lang="en-GB" noProof="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GB" sz="3200" noProof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🔬  Handling Large-Scale Simulations</a:t>
            </a:r>
          </a:p>
          <a:p>
            <a:pPr marL="0" indent="0">
              <a:buNone/>
            </a:pPr>
            <a:r>
              <a:rPr lang="en-GB" sz="2000" i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simulate 100+k atom systems</a:t>
            </a:r>
          </a:p>
          <a:p>
            <a:pPr marL="0" indent="0">
              <a:buNone/>
            </a:pPr>
            <a:endParaRPr lang="en-GB" sz="2000" i="1" noProof="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GB" sz="3200" noProof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⏱️ Accelerating Computational Processes</a:t>
            </a:r>
          </a:p>
          <a:p>
            <a:pPr marL="0" indent="0">
              <a:buNone/>
            </a:pPr>
            <a:r>
              <a:rPr lang="en-GB" sz="2000" i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run time-intensive calculations</a:t>
            </a:r>
          </a:p>
          <a:p>
            <a:pPr marL="0" indent="0">
              <a:buNone/>
            </a:pPr>
            <a:endParaRPr lang="en-GB" sz="2000" i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GB" sz="3200" noProof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🎯 Enhancing Accuracy and Precision</a:t>
            </a:r>
          </a:p>
          <a:p>
            <a:pPr marL="0" indent="0">
              <a:buNone/>
            </a:pPr>
            <a:r>
              <a:rPr lang="en-GB" i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en-GB" sz="2000" i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perform repeats and high accuracy calculations</a:t>
            </a:r>
          </a:p>
          <a:p>
            <a:pPr marL="0" indent="0">
              <a:buNone/>
            </a:pPr>
            <a:endParaRPr lang="en-GB" i="1" noProof="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GB" sz="3200" noProof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🚀 Enabling Advanced Research Techniques</a:t>
            </a:r>
          </a:p>
          <a:p>
            <a:pPr marL="0" indent="0">
              <a:buNone/>
            </a:pPr>
            <a:r>
              <a:rPr lang="en-GB" sz="2000" i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access high-resource novel methods, e.g. QM or ML</a:t>
            </a:r>
          </a:p>
          <a:p>
            <a:pPr marL="0" indent="0">
              <a:buNone/>
            </a:pPr>
            <a:endParaRPr lang="en-GB" sz="2000" i="1" noProof="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GB" sz="3200" noProof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🤝 Fostering Collaborative Research 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en-GB" sz="2000" i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collaborate on large-scale projects across universities</a:t>
            </a:r>
            <a:endParaRPr lang="en-GB" i="1" noProof="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5496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A85174-EF70-92F2-A2AC-5A04E2DCD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21185" cy="3072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Getting Started with Workshop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Tick">
            <a:extLst>
              <a:ext uri="{FF2B5EF4-FFF2-40B4-BE49-F238E27FC236}">
                <a16:creationId xmlns:a16="http://schemas.microsoft.com/office/drawing/2014/main" id="{473E0CCA-CCCF-C339-EE03-B07E279EC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67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546A9-F131-ADA1-F5D7-5E9CCC59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01" y="1336429"/>
            <a:ext cx="4545169" cy="1325563"/>
          </a:xfrm>
        </p:spPr>
        <p:txBody>
          <a:bodyPr/>
          <a:lstStyle/>
          <a:p>
            <a:pPr algn="ctr"/>
            <a:r>
              <a:rPr lang="en-US" dirty="0"/>
              <a:t>Connecting to your Virtual Machine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DDB0F31-3F53-F082-13E2-578CBF26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413" y="0"/>
            <a:ext cx="5843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Badge 1 with solid fill">
            <a:extLst>
              <a:ext uri="{FF2B5EF4-FFF2-40B4-BE49-F238E27FC236}">
                <a16:creationId xmlns:a16="http://schemas.microsoft.com/office/drawing/2014/main" id="{CB9EB4D0-5911-7973-B841-FF472E505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8885" y="173227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12F4E8-2298-24C4-C66E-B1F4C45962AD}"/>
              </a:ext>
            </a:extLst>
          </p:cNvPr>
          <p:cNvSpPr txBox="1"/>
          <p:nvPr/>
        </p:nvSpPr>
        <p:spPr>
          <a:xfrm>
            <a:off x="104104" y="2718244"/>
            <a:ext cx="626325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Log into the computer in front of you</a:t>
            </a:r>
          </a:p>
          <a:p>
            <a:pPr marL="342900" indent="-342900">
              <a:buAutoNum type="arabicPeriod"/>
            </a:pPr>
            <a:r>
              <a:rPr lang="en-GB" sz="2000" b="0" i="0" u="none" strike="noStrike" dirty="0">
                <a:solidFill>
                  <a:srgbClr val="262626"/>
                </a:solidFill>
                <a:effectLst/>
              </a:rPr>
              <a:t>Open "</a:t>
            </a:r>
            <a:r>
              <a:rPr lang="en-GB" sz="2000" b="1" i="0" u="none" strike="noStrike" dirty="0">
                <a:solidFill>
                  <a:srgbClr val="262626"/>
                </a:solidFill>
                <a:effectLst/>
              </a:rPr>
              <a:t>Remote Desktop Connection</a:t>
            </a:r>
            <a:r>
              <a:rPr lang="en-GB" sz="2000" b="0" i="0" u="none" strike="noStrike" dirty="0">
                <a:solidFill>
                  <a:srgbClr val="262626"/>
                </a:solidFill>
                <a:effectLst/>
              </a:rPr>
              <a:t>" App </a:t>
            </a:r>
          </a:p>
          <a:p>
            <a:pPr marL="342900" indent="-342900">
              <a:buAutoNum type="arabicPeriod"/>
            </a:pPr>
            <a:r>
              <a:rPr lang="en-GB" sz="2000" b="0" i="0" u="none" strike="noStrike" dirty="0">
                <a:solidFill>
                  <a:srgbClr val="262626"/>
                </a:solidFill>
                <a:effectLst/>
              </a:rPr>
              <a:t>In the app click "</a:t>
            </a:r>
            <a:r>
              <a:rPr lang="en-GB" sz="2000" b="0" i="1" u="none" strike="noStrike" dirty="0">
                <a:solidFill>
                  <a:srgbClr val="262626"/>
                </a:solidFill>
                <a:effectLst/>
              </a:rPr>
              <a:t>Show Options</a:t>
            </a:r>
            <a:r>
              <a:rPr lang="en-GB" sz="2000" b="0" i="0" u="none" strike="noStrike" dirty="0">
                <a:solidFill>
                  <a:srgbClr val="262626"/>
                </a:solidFill>
                <a:effectLst/>
              </a:rPr>
              <a:t>" </a:t>
            </a:r>
          </a:p>
          <a:p>
            <a:pPr marL="342900" indent="-342900">
              <a:buAutoNum type="arabicPeriod"/>
            </a:pPr>
            <a:r>
              <a:rPr lang="en-GB" sz="2000" b="0" i="0" u="none" strike="noStrike" dirty="0">
                <a:solidFill>
                  <a:srgbClr val="262626"/>
                </a:solidFill>
                <a:effectLst/>
              </a:rPr>
              <a:t>Enter the </a:t>
            </a:r>
            <a:r>
              <a:rPr lang="en-GB" sz="2000" b="1" i="0" u="none" strike="noStrike" dirty="0">
                <a:solidFill>
                  <a:srgbClr val="B7318A"/>
                </a:solidFill>
                <a:effectLst/>
              </a:rPr>
              <a:t>IP address of your VM</a:t>
            </a:r>
            <a:endParaRPr lang="en-GB" sz="2000" b="1" dirty="0">
              <a:solidFill>
                <a:srgbClr val="B7318A"/>
              </a:solidFill>
            </a:endParaRPr>
          </a:p>
          <a:p>
            <a:pPr marL="342900" indent="-342900">
              <a:buAutoNum type="arabicPeriod"/>
            </a:pPr>
            <a:r>
              <a:rPr lang="en-GB" sz="2000" b="0" i="0" u="none" strike="noStrike" dirty="0">
                <a:solidFill>
                  <a:srgbClr val="262626"/>
                </a:solidFill>
                <a:effectLst/>
              </a:rPr>
              <a:t>Enter the </a:t>
            </a:r>
            <a:r>
              <a:rPr lang="en-GB" sz="2000" b="1" i="0" u="none" strike="noStrike" dirty="0">
                <a:solidFill>
                  <a:srgbClr val="262626"/>
                </a:solidFill>
                <a:effectLst/>
              </a:rPr>
              <a:t>username</a:t>
            </a:r>
            <a:r>
              <a:rPr lang="en-GB" sz="2000" b="0" i="0" u="none" strike="noStrike" dirty="0">
                <a:solidFill>
                  <a:srgbClr val="262626"/>
                </a:solidFill>
                <a:effectLst/>
              </a:rPr>
              <a:t> assigned to you, e.g. </a:t>
            </a:r>
            <a:r>
              <a:rPr lang="en-GB" sz="2000" b="1" i="0" u="none" strike="noStrike" dirty="0">
                <a:solidFill>
                  <a:srgbClr val="B7318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endParaRPr lang="en-GB" sz="2000" b="1" dirty="0">
              <a:solidFill>
                <a:srgbClr val="B7318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r>
              <a:rPr lang="en-GB" sz="2000" b="0" i="0" u="none" strike="noStrike" dirty="0">
                <a:solidFill>
                  <a:srgbClr val="262626"/>
                </a:solidFill>
                <a:effectLst/>
              </a:rPr>
              <a:t>Tick the box for "</a:t>
            </a:r>
            <a:r>
              <a:rPr lang="en-GB" sz="2000" b="0" i="1" u="none" strike="noStrike" dirty="0">
                <a:solidFill>
                  <a:srgbClr val="262626"/>
                </a:solidFill>
                <a:effectLst/>
              </a:rPr>
              <a:t>Allow me to save credentials</a:t>
            </a:r>
            <a:r>
              <a:rPr lang="en-GB" sz="2000" b="0" i="0" u="none" strike="noStrike" dirty="0">
                <a:solidFill>
                  <a:srgbClr val="262626"/>
                </a:solidFill>
                <a:effectLst/>
              </a:rPr>
              <a:t>”</a:t>
            </a:r>
            <a:endParaRPr lang="en-GB" sz="2000" i="0" u="none" strike="noStrike" dirty="0">
              <a:solidFill>
                <a:srgbClr val="26262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99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DE6AE1-3D57-F8FD-107F-5B0ED905B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0B669-C16F-DD7F-FE2B-129188ECE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01" y="1336429"/>
            <a:ext cx="4545169" cy="1325563"/>
          </a:xfrm>
        </p:spPr>
        <p:txBody>
          <a:bodyPr/>
          <a:lstStyle/>
          <a:p>
            <a:pPr algn="ctr"/>
            <a:r>
              <a:rPr lang="en-US" dirty="0"/>
              <a:t>Connecting to your Virtual Machine</a:t>
            </a:r>
          </a:p>
        </p:txBody>
      </p:sp>
      <p:pic>
        <p:nvPicPr>
          <p:cNvPr id="12" name="Graphic 11" descr="Badge 1 with solid fill">
            <a:extLst>
              <a:ext uri="{FF2B5EF4-FFF2-40B4-BE49-F238E27FC236}">
                <a16:creationId xmlns:a16="http://schemas.microsoft.com/office/drawing/2014/main" id="{78252C74-2241-108C-9B25-123C5E715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8885" y="173227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9DE4C7-DF2F-DBE1-AABB-082B7E6FE96A}"/>
              </a:ext>
            </a:extLst>
          </p:cNvPr>
          <p:cNvSpPr txBox="1"/>
          <p:nvPr/>
        </p:nvSpPr>
        <p:spPr>
          <a:xfrm>
            <a:off x="39709" y="2718244"/>
            <a:ext cx="606435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GB" sz="2000" b="0" i="0" u="none" strike="noStrike" dirty="0">
                <a:solidFill>
                  <a:srgbClr val="262626"/>
                </a:solidFill>
                <a:effectLst/>
              </a:rPr>
              <a:t>Go to the "</a:t>
            </a:r>
            <a:r>
              <a:rPr lang="en-GB" sz="2000" b="0" i="1" u="none" strike="noStrike" dirty="0">
                <a:solidFill>
                  <a:srgbClr val="262626"/>
                </a:solidFill>
                <a:effectLst/>
              </a:rPr>
              <a:t>Advanced</a:t>
            </a:r>
            <a:r>
              <a:rPr lang="en-GB" sz="2000" b="0" i="0" u="none" strike="noStrike" dirty="0">
                <a:solidFill>
                  <a:srgbClr val="262626"/>
                </a:solidFill>
                <a:effectLst/>
              </a:rPr>
              <a:t>" tab</a:t>
            </a:r>
          </a:p>
          <a:p>
            <a:pPr marL="342900" indent="-342900">
              <a:buAutoNum type="arabicPeriod" startAt="7"/>
            </a:pPr>
            <a:r>
              <a:rPr lang="en-GB" sz="2000" b="0" i="0" u="none" strike="noStrike" dirty="0">
                <a:solidFill>
                  <a:srgbClr val="262626"/>
                </a:solidFill>
                <a:effectLst/>
              </a:rPr>
              <a:t>Click "</a:t>
            </a:r>
            <a:r>
              <a:rPr lang="en-GB" sz="2000" b="0" i="1" u="none" strike="noStrike" dirty="0">
                <a:solidFill>
                  <a:srgbClr val="262626"/>
                </a:solidFill>
                <a:effectLst/>
              </a:rPr>
              <a:t>Settings</a:t>
            </a:r>
            <a:r>
              <a:rPr lang="en-GB" sz="2000" b="0" i="0" u="none" strike="noStrike" dirty="0">
                <a:solidFill>
                  <a:srgbClr val="262626"/>
                </a:solidFill>
                <a:effectLst/>
              </a:rPr>
              <a:t>" under "</a:t>
            </a:r>
            <a:r>
              <a:rPr lang="en-GB" sz="2000" b="0" i="1" u="none" strike="noStrike" dirty="0">
                <a:solidFill>
                  <a:srgbClr val="262626"/>
                </a:solidFill>
                <a:effectLst/>
              </a:rPr>
              <a:t>Connect from anywhere</a:t>
            </a:r>
            <a:r>
              <a:rPr lang="en-GB" sz="2000" b="0" i="0" u="none" strike="noStrike" dirty="0">
                <a:solidFill>
                  <a:srgbClr val="262626"/>
                </a:solidFill>
                <a:effectLst/>
              </a:rPr>
              <a:t>”</a:t>
            </a:r>
          </a:p>
          <a:p>
            <a:pPr marL="342900" indent="-342900">
              <a:buAutoNum type="arabicPeriod" startAt="7"/>
            </a:pPr>
            <a:r>
              <a:rPr lang="en-GB" sz="2000" dirty="0">
                <a:effectLst/>
              </a:rPr>
              <a:t>Click "</a:t>
            </a:r>
            <a:r>
              <a:rPr lang="en-GB" sz="2000" i="1" dirty="0">
                <a:effectLst/>
              </a:rPr>
              <a:t>Do not use an RD Gateway server</a:t>
            </a:r>
            <a:r>
              <a:rPr lang="en-GB" sz="2000" dirty="0">
                <a:effectLst/>
              </a:rPr>
              <a:t>" and "OK”</a:t>
            </a:r>
          </a:p>
          <a:p>
            <a:pPr marL="342900" indent="-342900">
              <a:buAutoNum type="arabicPeriod" startAt="7"/>
            </a:pPr>
            <a:r>
              <a:rPr lang="en-GB" sz="2000" b="0" i="0" u="none" strike="noStrike" dirty="0">
                <a:solidFill>
                  <a:srgbClr val="262626"/>
                </a:solidFill>
                <a:effectLst/>
              </a:rPr>
              <a:t>Click "</a:t>
            </a:r>
            <a:r>
              <a:rPr lang="en-GB" sz="2000" b="0" i="1" u="none" strike="noStrike" dirty="0">
                <a:solidFill>
                  <a:srgbClr val="262626"/>
                </a:solidFill>
                <a:effectLst/>
              </a:rPr>
              <a:t>Connect</a:t>
            </a:r>
            <a:r>
              <a:rPr lang="en-GB" sz="2000" b="0" i="0" u="none" strike="noStrike" dirty="0">
                <a:solidFill>
                  <a:srgbClr val="262626"/>
                </a:solidFill>
                <a:effectLst/>
              </a:rPr>
              <a:t>”</a:t>
            </a:r>
          </a:p>
          <a:p>
            <a:pPr marL="342900" indent="-342900">
              <a:buAutoNum type="arabicPeriod" startAt="7"/>
            </a:pPr>
            <a:r>
              <a:rPr lang="en-GB" sz="2000" b="0" i="0" u="none" strike="noStrike" dirty="0">
                <a:solidFill>
                  <a:srgbClr val="262626"/>
                </a:solidFill>
                <a:effectLst/>
              </a:rPr>
              <a:t>When prompted to enter credentials, </a:t>
            </a:r>
            <a:br>
              <a:rPr lang="en-GB" sz="2000" b="0" i="0" u="none" strike="noStrike" dirty="0">
                <a:solidFill>
                  <a:srgbClr val="262626"/>
                </a:solidFill>
                <a:effectLst/>
              </a:rPr>
            </a:br>
            <a:r>
              <a:rPr lang="en-GB" sz="2000" b="0" i="0" u="none" strike="noStrike" dirty="0">
                <a:solidFill>
                  <a:srgbClr val="262626"/>
                </a:solidFill>
                <a:effectLst/>
              </a:rPr>
              <a:t>enter the </a:t>
            </a:r>
            <a:r>
              <a:rPr lang="en-GB" sz="2000" b="1" i="0" u="none" strike="noStrike" dirty="0">
                <a:solidFill>
                  <a:srgbClr val="262626"/>
                </a:solidFill>
                <a:effectLst/>
              </a:rPr>
              <a:t>password</a:t>
            </a:r>
            <a:r>
              <a:rPr lang="en-GB" sz="2000" b="0" i="0" u="none" strike="noStrike" dirty="0">
                <a:solidFill>
                  <a:srgbClr val="262626"/>
                </a:solidFill>
                <a:effectLst/>
              </a:rPr>
              <a:t>, e.g., </a:t>
            </a:r>
            <a:r>
              <a:rPr lang="en-GB" sz="2000" b="1" i="0" u="none" strike="noStrike" dirty="0">
                <a:solidFill>
                  <a:srgbClr val="B7318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dragonfly</a:t>
            </a:r>
          </a:p>
          <a:p>
            <a:endParaRPr lang="en-GB" sz="20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EA577D7-F672-4BD9-3F45-B2B883925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5819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E98F5AE7-2C65-8077-C41E-BE244B4BB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-39279"/>
            <a:ext cx="5819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D71DC407-0F91-901A-694A-AD0632BC4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484" y="0"/>
            <a:ext cx="6205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93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481B0E-2ECB-9198-C5F3-9B3C5B541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8BDEF-CE5E-6787-2C4A-A98FF62C4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01" y="1336429"/>
            <a:ext cx="4545169" cy="1325563"/>
          </a:xfrm>
        </p:spPr>
        <p:txBody>
          <a:bodyPr/>
          <a:lstStyle/>
          <a:p>
            <a:pPr algn="ctr"/>
            <a:r>
              <a:rPr lang="en-US" dirty="0"/>
              <a:t>Connecting to your Virtual Machine</a:t>
            </a:r>
          </a:p>
        </p:txBody>
      </p:sp>
      <p:pic>
        <p:nvPicPr>
          <p:cNvPr id="12" name="Graphic 11" descr="Badge 1 with solid fill">
            <a:extLst>
              <a:ext uri="{FF2B5EF4-FFF2-40B4-BE49-F238E27FC236}">
                <a16:creationId xmlns:a16="http://schemas.microsoft.com/office/drawing/2014/main" id="{63B444A4-CDC2-65DC-320A-1FB9E66A3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8885" y="173227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B8E1C7-FC2C-87FA-6CCF-3A058CE953C7}"/>
              </a:ext>
            </a:extLst>
          </p:cNvPr>
          <p:cNvSpPr txBox="1"/>
          <p:nvPr/>
        </p:nvSpPr>
        <p:spPr>
          <a:xfrm>
            <a:off x="7548396" y="825441"/>
            <a:ext cx="25330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i="0" u="none" strike="noStrike" dirty="0">
                <a:solidFill>
                  <a:schemeClr val="accent2"/>
                </a:solidFill>
                <a:effectLst/>
              </a:rPr>
              <a:t>Success!</a:t>
            </a:r>
            <a:endParaRPr lang="en-GB" sz="4400" b="1" i="0" u="none" strike="noStrike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52D9815F-384A-79BC-878A-444E42A8C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885" y="2910794"/>
            <a:ext cx="7009972" cy="393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F818B-99F5-78BF-B05F-BEEACC7D80BD}"/>
              </a:ext>
            </a:extLst>
          </p:cNvPr>
          <p:cNvSpPr txBox="1"/>
          <p:nvPr/>
        </p:nvSpPr>
        <p:spPr>
          <a:xfrm>
            <a:off x="6858000" y="1999210"/>
            <a:ext cx="4248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u="none" strike="noStrike" dirty="0">
                <a:solidFill>
                  <a:srgbClr val="262626"/>
                </a:solidFill>
                <a:effectLst/>
                <a:cs typeface="Courier New" panose="02070309020205020404" pitchFamily="49" charset="0"/>
              </a:rPr>
              <a:t>You may have an ‘Authenticate’ window pop up. Cancel it – it is not important.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8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A1E22AF-2DB8-2797-EDAC-0675DAF55BAB}"/>
              </a:ext>
            </a:extLst>
          </p:cNvPr>
          <p:cNvGrpSpPr/>
          <p:nvPr/>
        </p:nvGrpSpPr>
        <p:grpSpPr>
          <a:xfrm>
            <a:off x="321971" y="145132"/>
            <a:ext cx="5120425" cy="2516860"/>
            <a:chOff x="321971" y="145132"/>
            <a:chExt cx="5120425" cy="2516860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C7F6C1DC-042C-1A10-0B17-19BDFC9C4BD0}"/>
                </a:ext>
              </a:extLst>
            </p:cNvPr>
            <p:cNvSpPr txBox="1">
              <a:spLocks/>
            </p:cNvSpPr>
            <p:nvPr/>
          </p:nvSpPr>
          <p:spPr>
            <a:xfrm>
              <a:off x="321971" y="1336429"/>
              <a:ext cx="512042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dirty="0"/>
                <a:t>Starting with the Workshop</a:t>
              </a:r>
            </a:p>
          </p:txBody>
        </p:sp>
        <p:pic>
          <p:nvPicPr>
            <p:cNvPr id="8" name="Graphic 7" descr="Badge with solid fill">
              <a:extLst>
                <a:ext uri="{FF2B5EF4-FFF2-40B4-BE49-F238E27FC236}">
                  <a16:creationId xmlns:a16="http://schemas.microsoft.com/office/drawing/2014/main" id="{7674452D-721E-D74E-AC82-3B382A45C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91177" y="145132"/>
              <a:ext cx="914400" cy="914400"/>
            </a:xfrm>
            <a:prstGeom prst="rect">
              <a:avLst/>
            </a:prstGeom>
          </p:spPr>
        </p:pic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0E95E74D-6886-C4CD-4B36-22E5CDE0D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885" y="2910794"/>
            <a:ext cx="7009972" cy="393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65E7F3-DFB1-82FC-B30F-C57F04EB4D8B}"/>
              </a:ext>
            </a:extLst>
          </p:cNvPr>
          <p:cNvSpPr txBox="1"/>
          <p:nvPr/>
        </p:nvSpPr>
        <p:spPr>
          <a:xfrm>
            <a:off x="5145503" y="551700"/>
            <a:ext cx="54645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Click the </a:t>
            </a:r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</a:rPr>
              <a:t>&gt;_  </a:t>
            </a:r>
            <a:r>
              <a:rPr lang="en-US" sz="2000" dirty="0"/>
              <a:t> icon to load the </a:t>
            </a:r>
            <a:r>
              <a:rPr lang="en-US" sz="2000" b="1" dirty="0"/>
              <a:t>Terminal</a:t>
            </a:r>
            <a:r>
              <a:rPr lang="en-US" sz="2000" dirty="0"/>
              <a:t> app</a:t>
            </a:r>
          </a:p>
          <a:p>
            <a:pPr marL="342900" indent="-342900">
              <a:buAutoNum type="arabicPeriod"/>
            </a:pPr>
            <a:r>
              <a:rPr lang="en-US" sz="2000" dirty="0"/>
              <a:t>The terminal window will open</a:t>
            </a:r>
          </a:p>
          <a:p>
            <a:pPr marL="342900" indent="-342900">
              <a:buAutoNum type="arabicPeriod"/>
            </a:pPr>
            <a:r>
              <a:rPr lang="en-US" sz="2000" dirty="0"/>
              <a:t>You will be prompted for </a:t>
            </a:r>
            <a:r>
              <a:rPr lang="en-US" sz="2000" b="1" dirty="0"/>
              <a:t>UNN</a:t>
            </a:r>
            <a:r>
              <a:rPr lang="en-US" sz="2000" dirty="0"/>
              <a:t> and </a:t>
            </a:r>
            <a:r>
              <a:rPr lang="en-US" sz="2000" b="1" dirty="0"/>
              <a:t>password</a:t>
            </a:r>
            <a:br>
              <a:rPr lang="en-US" sz="2000" dirty="0"/>
            </a:br>
            <a:r>
              <a:rPr lang="en-US" sz="2000" dirty="0"/>
              <a:t>– enter your university one.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B32C87-FD12-44DF-0C67-0EAF6DBC5B29}"/>
              </a:ext>
            </a:extLst>
          </p:cNvPr>
          <p:cNvGrpSpPr/>
          <p:nvPr/>
        </p:nvGrpSpPr>
        <p:grpSpPr>
          <a:xfrm>
            <a:off x="5831717" y="3110784"/>
            <a:ext cx="2924737" cy="3590439"/>
            <a:chOff x="5831717" y="3110784"/>
            <a:chExt cx="2924737" cy="3590439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104CDA05-80B9-4473-6F55-4BEB39E93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6219" y="3110784"/>
              <a:ext cx="2150235" cy="215023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49277059-153D-94B3-3138-DA0B35F1D5B3}"/>
                </a:ext>
              </a:extLst>
            </p:cNvPr>
            <p:cNvSpPr/>
            <p:nvPr/>
          </p:nvSpPr>
          <p:spPr>
            <a:xfrm rot="1771248">
              <a:off x="5831717" y="4936590"/>
              <a:ext cx="699906" cy="1764633"/>
            </a:xfrm>
            <a:prstGeom prst="downArrow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670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93B0E9-CDED-6AAC-3945-57706754D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BA9E1EF-C029-B03F-95D3-925F37A0836E}"/>
              </a:ext>
            </a:extLst>
          </p:cNvPr>
          <p:cNvSpPr txBox="1">
            <a:spLocks/>
          </p:cNvSpPr>
          <p:nvPr/>
        </p:nvSpPr>
        <p:spPr>
          <a:xfrm>
            <a:off x="321971" y="1336429"/>
            <a:ext cx="5120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Starting with the Workshop</a:t>
            </a:r>
          </a:p>
        </p:txBody>
      </p:sp>
      <p:pic>
        <p:nvPicPr>
          <p:cNvPr id="8" name="Graphic 7" descr="Badge with solid fill">
            <a:extLst>
              <a:ext uri="{FF2B5EF4-FFF2-40B4-BE49-F238E27FC236}">
                <a16:creationId xmlns:a16="http://schemas.microsoft.com/office/drawing/2014/main" id="{C602DF24-A3E6-5C5F-BBA6-145B66184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1177" y="145132"/>
            <a:ext cx="914400" cy="9144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E8A0C84-FCB8-2E2A-FD2D-981948DED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885" y="2910794"/>
            <a:ext cx="7009972" cy="393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0E5209-EF98-3E2E-DEB5-D067F25DF298}"/>
              </a:ext>
            </a:extLst>
          </p:cNvPr>
          <p:cNvSpPr txBox="1"/>
          <p:nvPr/>
        </p:nvSpPr>
        <p:spPr>
          <a:xfrm>
            <a:off x="5145503" y="551700"/>
            <a:ext cx="670529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Click the </a:t>
            </a:r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</a:rPr>
              <a:t>&gt;_  </a:t>
            </a:r>
            <a:r>
              <a:rPr lang="en-US" sz="2000" dirty="0"/>
              <a:t> icon to load the </a:t>
            </a:r>
            <a:r>
              <a:rPr lang="en-US" sz="2000" b="1" dirty="0"/>
              <a:t>Terminal</a:t>
            </a:r>
            <a:r>
              <a:rPr lang="en-US" sz="2000" dirty="0"/>
              <a:t> app</a:t>
            </a:r>
          </a:p>
          <a:p>
            <a:pPr marL="342900" indent="-342900">
              <a:buAutoNum type="arabicPeriod"/>
            </a:pPr>
            <a:r>
              <a:rPr lang="en-US" sz="2000" dirty="0"/>
              <a:t>The terminal window will open</a:t>
            </a:r>
          </a:p>
          <a:p>
            <a:pPr marL="342900" indent="-342900">
              <a:buAutoNum type="arabicPeriod"/>
            </a:pPr>
            <a:r>
              <a:rPr lang="en-US" sz="2000" dirty="0"/>
              <a:t>You will be prompted for </a:t>
            </a:r>
            <a:r>
              <a:rPr lang="en-US" sz="2000" b="1" dirty="0"/>
              <a:t>UNN</a:t>
            </a:r>
            <a:r>
              <a:rPr lang="en-US" sz="2000" dirty="0"/>
              <a:t> and </a:t>
            </a:r>
            <a:r>
              <a:rPr lang="en-US" sz="2000" b="1" dirty="0"/>
              <a:t>password</a:t>
            </a:r>
            <a:br>
              <a:rPr lang="en-US" sz="2000" dirty="0"/>
            </a:br>
            <a:r>
              <a:rPr lang="en-US" sz="2000" dirty="0"/>
              <a:t>– enter your university one.</a:t>
            </a:r>
          </a:p>
          <a:p>
            <a:r>
              <a:rPr lang="en-US" sz="2000" dirty="0"/>
              <a:t>3. Open ‘ </a:t>
            </a:r>
            <a:r>
              <a:rPr lang="en-US" sz="2000" b="1" dirty="0"/>
              <a:t>Sessions</a:t>
            </a:r>
            <a:r>
              <a:rPr lang="en-US" sz="2000" dirty="0"/>
              <a:t>’ folder and click on the ‘</a:t>
            </a:r>
            <a:r>
              <a:rPr lang="en-US" sz="2000" b="1" dirty="0" err="1"/>
              <a:t>Overview.html</a:t>
            </a:r>
            <a:r>
              <a:rPr lang="en-US" sz="2000" dirty="0"/>
              <a:t>’</a:t>
            </a:r>
          </a:p>
          <a:p>
            <a:r>
              <a:rPr lang="en-US" sz="2000" dirty="0"/>
              <a:t>4. Overview will load in the website browser</a:t>
            </a:r>
          </a:p>
          <a:p>
            <a:r>
              <a:rPr lang="en-US" sz="2000" dirty="0"/>
              <a:t>5. Click on ‘</a:t>
            </a:r>
            <a:r>
              <a:rPr lang="en-US" sz="2000" b="1" dirty="0"/>
              <a:t>Session 1’</a:t>
            </a:r>
            <a:r>
              <a:rPr lang="en-US" sz="2000" dirty="0"/>
              <a:t> to begin with today’s workshop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055FF58D-EF4F-5854-5267-04FF92CEB590}"/>
              </a:ext>
            </a:extLst>
          </p:cNvPr>
          <p:cNvSpPr/>
          <p:nvPr/>
        </p:nvSpPr>
        <p:spPr>
          <a:xfrm rot="4393734">
            <a:off x="3368956" y="3350389"/>
            <a:ext cx="699906" cy="1764633"/>
          </a:xfrm>
          <a:prstGeom prst="down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7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E15824-D137-4281-3200-039A4FBF3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1CBB10-F594-084D-8735-A34ECAD5DFB1}"/>
              </a:ext>
            </a:extLst>
          </p:cNvPr>
          <p:cNvSpPr txBox="1">
            <a:spLocks/>
          </p:cNvSpPr>
          <p:nvPr/>
        </p:nvSpPr>
        <p:spPr>
          <a:xfrm>
            <a:off x="321971" y="1336429"/>
            <a:ext cx="5120425" cy="1742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Plz</a:t>
            </a:r>
            <a:r>
              <a:rPr lang="en-US" dirty="0"/>
              <a:t> give us </a:t>
            </a:r>
            <a:r>
              <a:rPr lang="en-US" b="1" dirty="0"/>
              <a:t>feedback</a:t>
            </a:r>
            <a:r>
              <a:rPr lang="en-US" dirty="0"/>
              <a:t> at the end of each session!</a:t>
            </a:r>
          </a:p>
        </p:txBody>
      </p:sp>
      <p:pic>
        <p:nvPicPr>
          <p:cNvPr id="3" name="Graphic 2" descr="Badge 3 with solid fill">
            <a:extLst>
              <a:ext uri="{FF2B5EF4-FFF2-40B4-BE49-F238E27FC236}">
                <a16:creationId xmlns:a16="http://schemas.microsoft.com/office/drawing/2014/main" id="{062B82B0-FD5A-7D06-3357-A08A64E75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4626" y="145132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9E0B15-A5F3-6623-9CC4-2F97362E7BD9}"/>
              </a:ext>
            </a:extLst>
          </p:cNvPr>
          <p:cNvSpPr txBox="1"/>
          <p:nvPr/>
        </p:nvSpPr>
        <p:spPr>
          <a:xfrm>
            <a:off x="6021977" y="3775166"/>
            <a:ext cx="1910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</a:rPr>
              <a:t>QR CODE</a:t>
            </a:r>
          </a:p>
        </p:txBody>
      </p:sp>
    </p:spTree>
    <p:extLst>
      <p:ext uri="{BB962C8B-B14F-4D97-AF65-F5344CB8AC3E}">
        <p14:creationId xmlns:p14="http://schemas.microsoft.com/office/powerpoint/2010/main" val="564362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C75C9B-A50D-DEFA-5591-81A94086F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34" y="798703"/>
            <a:ext cx="5221185" cy="28783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6DD28C37-791A-5338-2F72-EDFD21DEC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45CB93-CAFB-643A-E17C-AA8F4A3153A0}"/>
              </a:ext>
            </a:extLst>
          </p:cNvPr>
          <p:cNvSpPr txBox="1"/>
          <p:nvPr/>
        </p:nvSpPr>
        <p:spPr>
          <a:xfrm>
            <a:off x="318864" y="3829427"/>
            <a:ext cx="683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</a:rPr>
              <a:t>Demonstrators are here to help!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37DB3C-628F-485B-CE21-F0ADB8058855}"/>
              </a:ext>
            </a:extLst>
          </p:cNvPr>
          <p:cNvSpPr txBox="1"/>
          <p:nvPr/>
        </p:nvSpPr>
        <p:spPr>
          <a:xfrm>
            <a:off x="588973" y="5582243"/>
            <a:ext cx="47958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Dr Valentina Erastova</a:t>
            </a:r>
          </a:p>
          <a:p>
            <a:r>
              <a:rPr lang="en-US" sz="2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Valentina.Erastova@ed.ac.uk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4861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B4DF42-D989-BD07-8397-9F69F8B8B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omputational Chemistry | Schrödinger">
            <a:extLst>
              <a:ext uri="{FF2B5EF4-FFF2-40B4-BE49-F238E27FC236}">
                <a16:creationId xmlns:a16="http://schemas.microsoft.com/office/drawing/2014/main" id="{EFAB78E0-5F72-3140-C536-75256E69E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906" t="9028" r="1193" b="24904"/>
          <a:stretch/>
        </p:blipFill>
        <p:spPr bwMode="auto">
          <a:xfrm>
            <a:off x="1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C293687-6CA4-104F-57D2-61567594A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is computational chemistry?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F15718-9AC0-EFED-44A5-E25F180B909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sz="2800" kern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59BA9B-86D2-12DC-15FD-C8ACCF52188A}"/>
              </a:ext>
            </a:extLst>
          </p:cNvPr>
          <p:cNvSpPr/>
          <p:nvPr/>
        </p:nvSpPr>
        <p:spPr>
          <a:xfrm>
            <a:off x="838200" y="2341165"/>
            <a:ext cx="10515600" cy="217566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D0D10-88FB-EDE5-306B-2B9D2C7D0C87}"/>
              </a:ext>
            </a:extLst>
          </p:cNvPr>
          <p:cNvSpPr/>
          <p:nvPr/>
        </p:nvSpPr>
        <p:spPr>
          <a:xfrm>
            <a:off x="838200" y="4516834"/>
            <a:ext cx="10515600" cy="217566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785322-4151-CC86-D123-1BF1799A8A1B}"/>
              </a:ext>
            </a:extLst>
          </p:cNvPr>
          <p:cNvGrpSpPr/>
          <p:nvPr/>
        </p:nvGrpSpPr>
        <p:grpSpPr>
          <a:xfrm>
            <a:off x="947670" y="4047602"/>
            <a:ext cx="10076644" cy="1126082"/>
            <a:chOff x="947670" y="4047602"/>
            <a:chExt cx="10076644" cy="11260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F068F5-88B0-8AC3-2FE9-E1BC6EB73FD7}"/>
                </a:ext>
              </a:extLst>
            </p:cNvPr>
            <p:cNvSpPr txBox="1"/>
            <p:nvPr/>
          </p:nvSpPr>
          <p:spPr>
            <a:xfrm>
              <a:off x="947670" y="4096466"/>
              <a:ext cx="1007664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GB" sz="3200" kern="1200" dirty="0">
                  <a:solidFill>
                    <a:schemeClr val="bg1"/>
                  </a:solidFill>
                </a:rPr>
                <a:t>Computational techniques are </a:t>
              </a:r>
              <a:r>
                <a:rPr lang="en-GB" sz="3200" b="1" kern="1200" dirty="0">
                  <a:solidFill>
                    <a:schemeClr val="bg1"/>
                  </a:solidFill>
                </a:rPr>
                <a:t>methods</a:t>
              </a:r>
              <a:r>
                <a:rPr lang="en-GB" sz="3200" kern="1200" dirty="0">
                  <a:solidFill>
                    <a:schemeClr val="bg1"/>
                  </a:solidFill>
                </a:rPr>
                <a:t> and </a:t>
              </a:r>
              <a:r>
                <a:rPr lang="en-GB" sz="3200" b="1" kern="1200" dirty="0">
                  <a:solidFill>
                    <a:schemeClr val="bg1"/>
                  </a:solidFill>
                </a:rPr>
                <a:t>tools</a:t>
              </a:r>
              <a:r>
                <a:rPr lang="en-GB" sz="3200" kern="1200" dirty="0">
                  <a:solidFill>
                    <a:schemeClr val="bg1"/>
                  </a:solidFill>
                </a:rPr>
                <a:t> with which we perform these calculations.</a:t>
              </a:r>
              <a:endParaRPr lang="en-US" sz="3200" kern="1200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BCA056E-FF25-5C48-2052-4AE9C44B2BA0}"/>
                </a:ext>
              </a:extLst>
            </p:cNvPr>
            <p:cNvCxnSpPr>
              <a:cxnSpLocks/>
            </p:cNvCxnSpPr>
            <p:nvPr/>
          </p:nvCxnSpPr>
          <p:spPr>
            <a:xfrm>
              <a:off x="947670" y="4047602"/>
              <a:ext cx="494870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7ECAE9-2426-4D35-8F06-A7EF6A9B80CE}"/>
              </a:ext>
            </a:extLst>
          </p:cNvPr>
          <p:cNvGrpSpPr/>
          <p:nvPr/>
        </p:nvGrpSpPr>
        <p:grpSpPr>
          <a:xfrm>
            <a:off x="947670" y="1754129"/>
            <a:ext cx="10515600" cy="1619687"/>
            <a:chOff x="947670" y="1754129"/>
            <a:chExt cx="10515600" cy="1619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9E96E2-940A-8C2B-EB5F-8AF8422795ED}"/>
                </a:ext>
              </a:extLst>
            </p:cNvPr>
            <p:cNvSpPr txBox="1"/>
            <p:nvPr/>
          </p:nvSpPr>
          <p:spPr>
            <a:xfrm>
              <a:off x="947670" y="1804156"/>
              <a:ext cx="1051560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GB" sz="3200" b="0" i="0" kern="1200" dirty="0">
                  <a:solidFill>
                    <a:schemeClr val="bg1"/>
                  </a:solidFill>
                </a:rPr>
                <a:t>Computational chemistry aims to simulate and predict molecular structures and properties using different kinds of calculations based on quantum and classical physics.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DE13DC3-CB3F-FC55-72A4-AECF924A0DEE}"/>
                </a:ext>
              </a:extLst>
            </p:cNvPr>
            <p:cNvCxnSpPr>
              <a:cxnSpLocks/>
            </p:cNvCxnSpPr>
            <p:nvPr/>
          </p:nvCxnSpPr>
          <p:spPr>
            <a:xfrm>
              <a:off x="947670" y="1754129"/>
              <a:ext cx="494870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886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E8CE1F-A1CB-2269-7EE8-9E758F6E1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42237" cy="1325563"/>
          </a:xfrm>
        </p:spPr>
        <p:txBody>
          <a:bodyPr>
            <a:normAutofit/>
          </a:bodyPr>
          <a:lstStyle/>
          <a:p>
            <a:r>
              <a:rPr lang="en-GB" noProof="0" dirty="0"/>
              <a:t>Why attend this course?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D6533C39-739E-0090-6BE2-7DAB5A009C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8900069"/>
              </p:ext>
            </p:extLst>
          </p:nvPr>
        </p:nvGraphicFramePr>
        <p:xfrm>
          <a:off x="838200" y="1517662"/>
          <a:ext cx="10515600" cy="4975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368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5D6745F-EE5C-41D7-A6FF-A761E41BC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0FAADBE-7897-4202-B767-9026D1F21F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AC356DA-0BAA-4763-B15B-ABCF244590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DE7AE06-CF81-4EF0-8FF6-1101DF1D4B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FB62F65-3D45-4969-8D1F-223B2C9313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C7812B8-C2FD-4134-AB01-B1592940C4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B2D3F8B6-C918-4020-9747-F5F3BD4AF6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EBAB7DDA-3D8D-4F7C-BE9D-9BCD6CDA3D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E9236525-0034-4EC9-BD6F-CE9E44017A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1FD0C47-0B3D-4739-B4CB-E9B60535E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3BB8584-733F-44FA-8041-C3B601AA70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D7E4834-70F9-4C6C-A1ED-758FAFAF3F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D33A6BB-AE9C-45B9-BADE-4C4F474C54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93CE1D3-1580-4A63-BCFE-4C7AF5282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B10B8DD-BB1C-4309-A352-BC1662B282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C4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00A2A4-9A4F-B79A-6680-1B1CD95AA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Light bulb on yellow background with sketched light beams and cord">
            <a:extLst>
              <a:ext uri="{FF2B5EF4-FFF2-40B4-BE49-F238E27FC236}">
                <a16:creationId xmlns:a16="http://schemas.microsoft.com/office/drawing/2014/main" id="{E7BC4C9F-2DA1-F9E5-92ED-231CE3FAA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3554526"/>
            <a:ext cx="5896947" cy="3303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04BD3D-8E14-5EE4-F02B-583B5923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35" y="1445012"/>
            <a:ext cx="2558143" cy="1325563"/>
          </a:xfrm>
        </p:spPr>
        <p:txBody>
          <a:bodyPr>
            <a:normAutofit/>
          </a:bodyPr>
          <a:lstStyle/>
          <a:p>
            <a:r>
              <a:rPr lang="en-GB" b="1" i="0" noProof="0" dirty="0">
                <a:effectLst/>
              </a:rPr>
              <a:t>What will I learn?</a:t>
            </a:r>
            <a:endParaRPr lang="en-GB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18BC91B-0BAD-5AEB-A918-4849FCFE1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4376" y="544253"/>
            <a:ext cx="8528179" cy="5987176"/>
          </a:xfrm>
        </p:spPr>
        <p:txBody>
          <a:bodyPr>
            <a:normAutofit fontScale="92500"/>
          </a:bodyPr>
          <a:lstStyle/>
          <a:p>
            <a:pPr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GB" sz="2400" b="1" i="0" u="none" strike="noStrike" dirty="0">
                <a:effectLst/>
              </a:rPr>
              <a:t>Practical Aspects</a:t>
            </a:r>
            <a:r>
              <a:rPr lang="en-GB" sz="2400" b="0" i="0" u="none" strike="noStrike" dirty="0">
                <a:effectLst/>
              </a:rPr>
              <a:t>: Understand the practical aspects of molecular simulations.</a:t>
            </a:r>
          </a:p>
          <a:p>
            <a:pPr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GB" sz="2400" b="1" i="0" u="none" strike="noStrike" dirty="0">
                <a:effectLst/>
              </a:rPr>
              <a:t>Command-Line Interfaces</a:t>
            </a:r>
            <a:r>
              <a:rPr lang="en-GB" sz="2400" b="0" i="0" u="none" strike="noStrike" dirty="0">
                <a:effectLst/>
              </a:rPr>
              <a:t>: Use basic command-line interfaces and operate on high-performance computing resources.</a:t>
            </a:r>
          </a:p>
          <a:p>
            <a:pPr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GB" sz="2400" b="1" i="0" u="none" strike="noStrike" dirty="0">
                <a:effectLst/>
              </a:rPr>
              <a:t>Computational Chemistry Software</a:t>
            </a:r>
            <a:r>
              <a:rPr lang="en-GB" sz="2400" b="0" i="0" u="none" strike="noStrike" dirty="0">
                <a:effectLst/>
              </a:rPr>
              <a:t>: Use common computational chemistry packages to tackle real chemical problems.</a:t>
            </a:r>
          </a:p>
          <a:p>
            <a:pPr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GB" sz="2400" b="1" i="0" u="none" strike="noStrike" dirty="0">
                <a:effectLst/>
              </a:rPr>
              <a:t>Molecular Dynamics Simulations</a:t>
            </a:r>
            <a:r>
              <a:rPr lang="en-GB" sz="2400" b="0" i="0" u="none" strike="noStrike" dirty="0">
                <a:effectLst/>
              </a:rPr>
              <a:t>: Prepare systems for molecular dynamics simulations and troubleshoot the set-up, simulations, and analysis steps.</a:t>
            </a:r>
          </a:p>
          <a:p>
            <a:pPr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GB" sz="2400" b="1" i="0" u="none" strike="noStrike" dirty="0">
                <a:effectLst/>
              </a:rPr>
              <a:t>Technique Limitations</a:t>
            </a:r>
            <a:r>
              <a:rPr lang="en-GB" sz="2400" b="0" i="0" u="none" strike="noStrike" dirty="0">
                <a:effectLst/>
              </a:rPr>
              <a:t>: Understand the limitations of the computational chemistry techniques used.</a:t>
            </a:r>
          </a:p>
          <a:p>
            <a:pPr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GB" sz="2400" b="1" i="0" u="none" strike="noStrike" dirty="0">
                <a:effectLst/>
              </a:rPr>
              <a:t>Reporting</a:t>
            </a:r>
            <a:r>
              <a:rPr lang="en-GB" sz="2400" b="0" i="0" u="none" strike="noStrike" dirty="0">
                <a:effectLst/>
              </a:rPr>
              <a:t>: Report the methodology and observations in a condensed written format.</a:t>
            </a:r>
          </a:p>
          <a:p>
            <a:pPr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GB" sz="2400" b="1" i="0" u="none" strike="noStrike" dirty="0">
                <a:effectLst/>
              </a:rPr>
              <a:t>Group Work</a:t>
            </a:r>
            <a:r>
              <a:rPr lang="en-GB" sz="2400" b="0" i="0" u="none" strike="noStrike" dirty="0">
                <a:effectLst/>
              </a:rPr>
              <a:t>: Perform group work, encouraged and developed through the </a:t>
            </a:r>
            <a:r>
              <a:rPr lang="en-GB" sz="2400" b="0" i="0" u="none" strike="noStrike" dirty="0" err="1">
                <a:effectLst/>
              </a:rPr>
              <a:t>practicals</a:t>
            </a:r>
            <a:r>
              <a:rPr lang="en-GB" sz="2400" b="0" i="0" u="none" strike="noStrike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36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6A9E0D5-3450-B255-DA31-E96C05BFB34B}"/>
              </a:ext>
            </a:extLst>
          </p:cNvPr>
          <p:cNvSpPr txBox="1"/>
          <p:nvPr/>
        </p:nvSpPr>
        <p:spPr>
          <a:xfrm>
            <a:off x="106949" y="444380"/>
            <a:ext cx="374305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ptos" panose="020B0004020202020204" pitchFamily="34" charset="0"/>
                <a:cs typeface="Calibri" panose="020F0502020204030204" pitchFamily="34" charset="0"/>
              </a:rPr>
              <a:t>Examples of Computational Chemistry Careers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AB5981E-A20C-5642-0333-7631D32DAC8F}"/>
              </a:ext>
            </a:extLst>
          </p:cNvPr>
          <p:cNvGrpSpPr/>
          <p:nvPr/>
        </p:nvGrpSpPr>
        <p:grpSpPr>
          <a:xfrm>
            <a:off x="7556576" y="172998"/>
            <a:ext cx="4635424" cy="1964330"/>
            <a:chOff x="7556577" y="172998"/>
            <a:chExt cx="4201835" cy="1964330"/>
          </a:xfrm>
        </p:grpSpPr>
        <p:sp>
          <p:nvSpPr>
            <p:cNvPr id="50" name="Rounded Rectangular Callout 49">
              <a:extLst>
                <a:ext uri="{FF2B5EF4-FFF2-40B4-BE49-F238E27FC236}">
                  <a16:creationId xmlns:a16="http://schemas.microsoft.com/office/drawing/2014/main" id="{05F57093-3D55-EB27-CA06-398803396444}"/>
                </a:ext>
              </a:extLst>
            </p:cNvPr>
            <p:cNvSpPr/>
            <p:nvPr/>
          </p:nvSpPr>
          <p:spPr>
            <a:xfrm>
              <a:off x="7556577" y="172998"/>
              <a:ext cx="4201834" cy="1964330"/>
            </a:xfrm>
            <a:prstGeom prst="wedgeRoundRectCallout">
              <a:avLst>
                <a:gd name="adj1" fmla="val -67886"/>
                <a:gd name="adj2" fmla="val -13864"/>
                <a:gd name="adj3" fmla="val 16667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tos" panose="020B00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9A2DA1-FAEA-1518-487B-E5E8819B2EE9}"/>
                </a:ext>
              </a:extLst>
            </p:cNvPr>
            <p:cNvSpPr txBox="1"/>
            <p:nvPr/>
          </p:nvSpPr>
          <p:spPr>
            <a:xfrm>
              <a:off x="8200994" y="194451"/>
              <a:ext cx="26520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ptos" panose="020B0004020202020204" pitchFamily="34" charset="0"/>
                  <a:cs typeface="Calibri" panose="020F0502020204030204" pitchFamily="34" charset="0"/>
                </a:rPr>
                <a:t>Computational Chemist 🧑‍🔬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00EAC7D-9DC6-4DD1-DE8A-1EDF562BAC89}"/>
                </a:ext>
              </a:extLst>
            </p:cNvPr>
            <p:cNvSpPr txBox="1"/>
            <p:nvPr/>
          </p:nvSpPr>
          <p:spPr>
            <a:xfrm>
              <a:off x="7755560" y="435865"/>
              <a:ext cx="40028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ptos" panose="020B0004020202020204" pitchFamily="34" charset="0"/>
                  <a:cs typeface="Calibri" panose="020F0502020204030204" pitchFamily="34" charset="0"/>
                </a:rPr>
                <a:t>… use of computational tools to solve chemical problems across various industries/topics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B422343-9DB1-C709-3B88-B6487D886B58}"/>
                </a:ext>
              </a:extLst>
            </p:cNvPr>
            <p:cNvSpPr txBox="1"/>
            <p:nvPr/>
          </p:nvSpPr>
          <p:spPr>
            <a:xfrm>
              <a:off x="7776944" y="1036956"/>
              <a:ext cx="380280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ptos" panose="020B0004020202020204" pitchFamily="34" charset="0"/>
                  <a:cs typeface="Calibri" panose="020F0502020204030204" pitchFamily="34" charset="0"/>
                </a:rPr>
                <a:t>Superpowers 💪: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Aptos" panose="020B0004020202020204" pitchFamily="34" charset="0"/>
                  <a:cs typeface="Calibri" panose="020F0502020204030204" pitchFamily="34" charset="0"/>
                </a:rPr>
                <a:t>Proficiency in computational tools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Aptos" panose="020B0004020202020204" pitchFamily="34" charset="0"/>
                  <a:cs typeface="Calibri" panose="020F0502020204030204" pitchFamily="34" charset="0"/>
                </a:rPr>
                <a:t>Problem-solving skills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Aptos" panose="020B0004020202020204" pitchFamily="34" charset="0"/>
                  <a:cs typeface="Calibri" panose="020F0502020204030204" pitchFamily="34" charset="0"/>
                </a:rPr>
                <a:t>Interdisciplinary collaboration</a:t>
              </a:r>
            </a:p>
          </p:txBody>
        </p:sp>
      </p:grpSp>
      <p:pic>
        <p:nvPicPr>
          <p:cNvPr id="3074" name="Picture 2" descr="Thumbnail Image a cartoon computational chemist as a cut out, like a sticker. a person with a computer doing some calculations on a molecule, cheerful and positive, without background">
            <a:extLst>
              <a:ext uri="{FF2B5EF4-FFF2-40B4-BE49-F238E27FC236}">
                <a16:creationId xmlns:a16="http://schemas.microsoft.com/office/drawing/2014/main" id="{8CA9DBE3-277F-FCBA-3670-D3285A1F03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000" y1="58301" x2="48535" y2="65332"/>
                        <a14:foregroundMark x1="48535" y1="65332" x2="50098" y2="65332"/>
                        <a14:foregroundMark x1="60449" y1="57031" x2="61133" y2="63965"/>
                        <a14:foregroundMark x1="61133" y1="63965" x2="65430" y2="63379"/>
                        <a14:foregroundMark x1="63770" y1="59180" x2="65137" y2="66211"/>
                        <a14:foregroundMark x1="65137" y1="66211" x2="62891" y2="69434"/>
                        <a14:foregroundMark x1="81641" y1="66309" x2="82324" y2="64453"/>
                        <a14:foregroundMark x1="24023" y1="20801" x2="24285" y2="20768"/>
                        <a14:backgroundMark x1="36719" y1="23047" x2="32031" y2="21289"/>
                        <a14:backgroundMark x1="34863" y1="21582" x2="27930" y2="19824"/>
                        <a14:backgroundMark x1="27930" y1="19824" x2="23438" y2="26953"/>
                        <a14:backgroundMark x1="23438" y1="26953" x2="24316" y2="27246"/>
                        <a14:backgroundMark x1="23926" y1="31641" x2="30957" y2="33203"/>
                        <a14:backgroundMark x1="30957" y1="33203" x2="24805" y2="29688"/>
                        <a14:backgroundMark x1="24805" y1="29688" x2="17773" y2="32813"/>
                        <a14:backgroundMark x1="17773" y1="32813" x2="17480" y2="33008"/>
                        <a14:backgroundMark x1="25488" y1="26660" x2="21777" y2="28125"/>
                        <a14:backgroundMark x1="36719" y1="22559" x2="36328" y2="21387"/>
                        <a14:backgroundMark x1="25293" y1="27148" x2="17676" y2="29004"/>
                        <a14:backgroundMark x1="17676" y1="29004" x2="21680" y2="26563"/>
                        <a14:backgroundMark x1="25781" y1="26953" x2="24316" y2="19922"/>
                        <a14:backgroundMark x1="24316" y1="19922" x2="24023" y2="20215"/>
                        <a14:backgroundMark x1="27734" y1="26465" x2="26270" y2="26172"/>
                        <a14:backgroundMark x1="35645" y1="21680" x2="37012" y2="22461"/>
                        <a14:backgroundMark x1="16016" y1="17871" x2="11816" y2="31152"/>
                        <a14:backgroundMark x1="11816" y1="31152" x2="22070" y2="22852"/>
                        <a14:backgroundMark x1="22070" y1="22852" x2="26270" y2="28809"/>
                        <a14:backgroundMark x1="26953" y1="22559" x2="14746" y2="31250"/>
                        <a14:backgroundMark x1="14746" y1="31250" x2="27637" y2="34180"/>
                        <a14:backgroundMark x1="21191" y1="18555" x2="21387" y2="23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227" r="2132" b="18607"/>
          <a:stretch/>
        </p:blipFill>
        <p:spPr bwMode="auto">
          <a:xfrm>
            <a:off x="3748693" y="0"/>
            <a:ext cx="3802801" cy="253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7E90834E-3A82-E501-3D0E-379A394C94F2}"/>
              </a:ext>
            </a:extLst>
          </p:cNvPr>
          <p:cNvGrpSpPr/>
          <p:nvPr/>
        </p:nvGrpSpPr>
        <p:grpSpPr>
          <a:xfrm>
            <a:off x="106949" y="2399702"/>
            <a:ext cx="3698007" cy="3582634"/>
            <a:chOff x="106949" y="2399702"/>
            <a:chExt cx="3698007" cy="35826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026AC9-2DA4-A097-7B03-EC5895EBD34B}"/>
                </a:ext>
              </a:extLst>
            </p:cNvPr>
            <p:cNvSpPr txBox="1"/>
            <p:nvPr/>
          </p:nvSpPr>
          <p:spPr>
            <a:xfrm>
              <a:off x="106949" y="2639214"/>
              <a:ext cx="25324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Aptos" panose="020B0004020202020204" pitchFamily="34" charset="0"/>
                  <a:cs typeface="Calibri" panose="020F0502020204030204" pitchFamily="34" charset="0"/>
                </a:rPr>
                <a:t>Academic Research 📚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964999-F905-413B-CFB0-7ABE276E7225}"/>
                </a:ext>
              </a:extLst>
            </p:cNvPr>
            <p:cNvSpPr txBox="1"/>
            <p:nvPr/>
          </p:nvSpPr>
          <p:spPr>
            <a:xfrm>
              <a:off x="106949" y="3007361"/>
              <a:ext cx="309265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spc="-120" dirty="0">
                  <a:latin typeface="Aptos" panose="020B0004020202020204" pitchFamily="34" charset="0"/>
                  <a:cs typeface="Calibri" panose="020F0502020204030204" pitchFamily="34" charset="0"/>
                </a:rPr>
                <a:t>Conducting research in universities or research institutions, focusing on theoretical and computational methods to solve chemical problems.</a:t>
              </a:r>
            </a:p>
            <a:p>
              <a:endParaRPr lang="en-US" sz="1600" spc="-120" dirty="0">
                <a:latin typeface="Aptos" panose="020B0004020202020204" pitchFamily="34" charset="0"/>
                <a:cs typeface="Calibri" panose="020F0502020204030204" pitchFamily="34" charset="0"/>
              </a:endParaRPr>
            </a:p>
            <a:p>
              <a:r>
                <a:rPr lang="en-GB" sz="1600" spc="-120" dirty="0">
                  <a:latin typeface="Aptos" panose="020B0004020202020204" pitchFamily="34" charset="0"/>
                  <a:cs typeface="Calibri" panose="020F0502020204030204" pitchFamily="34" charset="0"/>
                </a:rPr>
                <a:t>Universities, Research Institutes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73B566-6D20-DA11-6112-3960E293782F}"/>
                </a:ext>
              </a:extLst>
            </p:cNvPr>
            <p:cNvSpPr txBox="1"/>
            <p:nvPr/>
          </p:nvSpPr>
          <p:spPr>
            <a:xfrm>
              <a:off x="106949" y="4658897"/>
              <a:ext cx="206735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pc="-120" dirty="0">
                  <a:latin typeface="Aptos" panose="020B0004020202020204" pitchFamily="34" charset="0"/>
                  <a:cs typeface="Calibri" panose="020F0502020204030204" pitchFamily="34" charset="0"/>
                </a:rPr>
                <a:t>Skills: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spc="-120" dirty="0">
                  <a:latin typeface="Aptos" panose="020B0004020202020204" pitchFamily="34" charset="0"/>
                  <a:cs typeface="Calibri" panose="020F0502020204030204" pitchFamily="34" charset="0"/>
                </a:rPr>
                <a:t>Strong analytical skills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spc="-120" dirty="0">
                  <a:latin typeface="Aptos" panose="020B0004020202020204" pitchFamily="34" charset="0"/>
                  <a:cs typeface="Calibri" panose="020F0502020204030204" pitchFamily="34" charset="0"/>
                </a:rPr>
                <a:t>Programming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spc="-120" dirty="0">
                  <a:latin typeface="Aptos" panose="020B0004020202020204" pitchFamily="34" charset="0"/>
                  <a:cs typeface="Calibri" panose="020F0502020204030204" pitchFamily="34" charset="0"/>
                </a:rPr>
                <a:t>Data Analysis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spc="-120" dirty="0">
                  <a:latin typeface="Aptos" panose="020B0004020202020204" pitchFamily="34" charset="0"/>
                  <a:cs typeface="Calibri" panose="020F0502020204030204" pitchFamily="34" charset="0"/>
                </a:rPr>
                <a:t>Publication writing</a:t>
              </a:r>
            </a:p>
          </p:txBody>
        </p:sp>
        <p:sp>
          <p:nvSpPr>
            <p:cNvPr id="44" name="Down Arrow 43">
              <a:extLst>
                <a:ext uri="{FF2B5EF4-FFF2-40B4-BE49-F238E27FC236}">
                  <a16:creationId xmlns:a16="http://schemas.microsoft.com/office/drawing/2014/main" id="{A7983FD4-8822-017F-6CA0-1CA84BD53ED9}"/>
                </a:ext>
              </a:extLst>
            </p:cNvPr>
            <p:cNvSpPr/>
            <p:nvPr/>
          </p:nvSpPr>
          <p:spPr>
            <a:xfrm rot="4530442">
              <a:off x="3127572" y="1922191"/>
              <a:ext cx="199874" cy="1154895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tos" panose="020B000402020202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3880B05-5C10-C121-D1AB-8811D3DAC8B9}"/>
              </a:ext>
            </a:extLst>
          </p:cNvPr>
          <p:cNvGrpSpPr/>
          <p:nvPr/>
        </p:nvGrpSpPr>
        <p:grpSpPr>
          <a:xfrm>
            <a:off x="7521756" y="2500839"/>
            <a:ext cx="4580090" cy="3235276"/>
            <a:chOff x="7521756" y="2500839"/>
            <a:chExt cx="4580090" cy="323527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9E7723-7C85-3174-833F-6CAA81C02B2D}"/>
                </a:ext>
              </a:extLst>
            </p:cNvPr>
            <p:cNvSpPr txBox="1"/>
            <p:nvPr/>
          </p:nvSpPr>
          <p:spPr>
            <a:xfrm>
              <a:off x="8893649" y="2639214"/>
              <a:ext cx="310124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3"/>
                  </a:solidFill>
                  <a:latin typeface="Aptos" panose="020B0004020202020204" pitchFamily="34" charset="0"/>
                  <a:cs typeface="Calibri" panose="020F0502020204030204" pitchFamily="34" charset="0"/>
                </a:rPr>
                <a:t>Environmental Science 🌍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6D9E99-B818-C1EE-2F2A-D1D66E8DA029}"/>
                </a:ext>
              </a:extLst>
            </p:cNvPr>
            <p:cNvSpPr txBox="1"/>
            <p:nvPr/>
          </p:nvSpPr>
          <p:spPr>
            <a:xfrm>
              <a:off x="8893649" y="3007361"/>
              <a:ext cx="320819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spc="-120" dirty="0">
                  <a:latin typeface="Aptos" panose="020B0004020202020204" pitchFamily="34" charset="0"/>
                  <a:cs typeface="Calibri" panose="020F0502020204030204" pitchFamily="34" charset="0"/>
                </a:rPr>
                <a:t>Applying computational chemistry to understand and solve environmental issues, such as pollution and climate change.</a:t>
              </a:r>
            </a:p>
            <a:p>
              <a:endParaRPr lang="en-US" sz="1600" spc="-120" dirty="0">
                <a:latin typeface="Aptos" panose="020B0004020202020204" pitchFamily="34" charset="0"/>
                <a:cs typeface="Calibri" panose="020F0502020204030204" pitchFamily="34" charset="0"/>
              </a:endParaRPr>
            </a:p>
            <a:p>
              <a:r>
                <a:rPr lang="en-GB" sz="1600" spc="-120" dirty="0">
                  <a:latin typeface="Aptos" panose="020B0004020202020204" pitchFamily="34" charset="0"/>
                  <a:cs typeface="Calibri" panose="020F0502020204030204" pitchFamily="34" charset="0"/>
                </a:rPr>
                <a:t>Environmental Agencies, NGOs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D5D77C9-D8FC-AA7E-88C1-1FF45230C56B}"/>
                </a:ext>
              </a:extLst>
            </p:cNvPr>
            <p:cNvSpPr txBox="1"/>
            <p:nvPr/>
          </p:nvSpPr>
          <p:spPr>
            <a:xfrm>
              <a:off x="8893649" y="4658897"/>
              <a:ext cx="307365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pc="-120" dirty="0">
                  <a:latin typeface="Aptos" panose="020B0004020202020204" pitchFamily="34" charset="0"/>
                  <a:cs typeface="Calibri" panose="020F0502020204030204" pitchFamily="34" charset="0"/>
                </a:rPr>
                <a:t>Skills: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spc="-120" dirty="0">
                  <a:latin typeface="Aptos" panose="020B0004020202020204" pitchFamily="34" charset="0"/>
                  <a:cs typeface="Calibri" panose="020F0502020204030204" pitchFamily="34" charset="0"/>
                </a:rPr>
                <a:t>Environmental modeling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spc="-120" dirty="0">
                  <a:latin typeface="Aptos" panose="020B0004020202020204" pitchFamily="34" charset="0"/>
                  <a:cs typeface="Calibri" panose="020F0502020204030204" pitchFamily="34" charset="0"/>
                </a:rPr>
                <a:t>Data analysis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spc="-120" dirty="0">
                  <a:latin typeface="Aptos" panose="020B0004020202020204" pitchFamily="34" charset="0"/>
                  <a:cs typeface="Calibri" panose="020F0502020204030204" pitchFamily="34" charset="0"/>
                </a:rPr>
                <a:t>Interdisciplinary knowledge</a:t>
              </a:r>
            </a:p>
          </p:txBody>
        </p:sp>
        <p:sp>
          <p:nvSpPr>
            <p:cNvPr id="45" name="Down Arrow 44">
              <a:extLst>
                <a:ext uri="{FF2B5EF4-FFF2-40B4-BE49-F238E27FC236}">
                  <a16:creationId xmlns:a16="http://schemas.microsoft.com/office/drawing/2014/main" id="{9DCAFC03-7E95-1479-D548-652B74415115}"/>
                </a:ext>
              </a:extLst>
            </p:cNvPr>
            <p:cNvSpPr/>
            <p:nvPr/>
          </p:nvSpPr>
          <p:spPr>
            <a:xfrm rot="17189590">
              <a:off x="7992614" y="2029981"/>
              <a:ext cx="173146" cy="1114861"/>
            </a:xfrm>
            <a:prstGeom prst="down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tos" panose="020B000402020202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4DED109-ADEE-6ACD-64D0-E65946DBDE4D}"/>
              </a:ext>
            </a:extLst>
          </p:cNvPr>
          <p:cNvGrpSpPr/>
          <p:nvPr/>
        </p:nvGrpSpPr>
        <p:grpSpPr>
          <a:xfrm>
            <a:off x="3125893" y="2587411"/>
            <a:ext cx="2870694" cy="3906832"/>
            <a:chOff x="3125893" y="2587411"/>
            <a:chExt cx="2870694" cy="39068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0132B1-D3D0-DBFB-DB2E-E34C1912BB0B}"/>
                </a:ext>
              </a:extLst>
            </p:cNvPr>
            <p:cNvSpPr txBox="1"/>
            <p:nvPr/>
          </p:nvSpPr>
          <p:spPr>
            <a:xfrm>
              <a:off x="3125893" y="3242045"/>
              <a:ext cx="287069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4"/>
                  </a:solidFill>
                  <a:latin typeface="Aptos" panose="020B0004020202020204" pitchFamily="34" charset="0"/>
                  <a:cs typeface="Calibri" panose="020F0502020204030204" pitchFamily="34" charset="0"/>
                </a:rPr>
                <a:t>Pharmaceutical Industry 💊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94A407-F4B7-F9D8-83BF-DD4339748AA9}"/>
                </a:ext>
              </a:extLst>
            </p:cNvPr>
            <p:cNvSpPr txBox="1"/>
            <p:nvPr/>
          </p:nvSpPr>
          <p:spPr>
            <a:xfrm>
              <a:off x="3125893" y="3523785"/>
              <a:ext cx="2655318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spc="-120" dirty="0">
                  <a:latin typeface="Aptos" panose="020B0004020202020204" pitchFamily="34" charset="0"/>
                  <a:cs typeface="Calibri" panose="020F0502020204030204" pitchFamily="34" charset="0"/>
                </a:rPr>
                <a:t>Developing computational models to aid in drug discovery and development processes.</a:t>
              </a:r>
            </a:p>
            <a:p>
              <a:endParaRPr lang="en-US" sz="1600" spc="-120" dirty="0">
                <a:latin typeface="Aptos" panose="020B0004020202020204" pitchFamily="34" charset="0"/>
                <a:cs typeface="Calibri" panose="020F0502020204030204" pitchFamily="34" charset="0"/>
              </a:endParaRPr>
            </a:p>
            <a:p>
              <a:r>
                <a:rPr lang="en-GB" sz="1600" spc="-120" dirty="0">
                  <a:latin typeface="Aptos" panose="020B0004020202020204" pitchFamily="34" charset="0"/>
                  <a:cs typeface="Calibri" panose="020F0502020204030204" pitchFamily="34" charset="0"/>
                </a:rPr>
                <a:t>Pharmaceutical Companies, Biotech Firms</a:t>
              </a:r>
            </a:p>
            <a:p>
              <a:endParaRPr lang="en-US" sz="1600" spc="-120" dirty="0">
                <a:latin typeface="Aptos" panose="020B00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6A43BD-FAF4-5A7C-3958-0DFB3A59A359}"/>
                </a:ext>
              </a:extLst>
            </p:cNvPr>
            <p:cNvSpPr txBox="1"/>
            <p:nvPr/>
          </p:nvSpPr>
          <p:spPr>
            <a:xfrm>
              <a:off x="3125893" y="5170804"/>
              <a:ext cx="235727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pc="-120" dirty="0">
                  <a:latin typeface="Aptos" panose="020B0004020202020204" pitchFamily="34" charset="0"/>
                  <a:cs typeface="Calibri" panose="020F0502020204030204" pitchFamily="34" charset="0"/>
                </a:rPr>
                <a:t>Skills: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spc="-120" dirty="0">
                  <a:latin typeface="Aptos" panose="020B0004020202020204" pitchFamily="34" charset="0"/>
                  <a:cs typeface="Calibri" panose="020F0502020204030204" pitchFamily="34" charset="0"/>
                </a:rPr>
                <a:t>Knowledge of molecular modeling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spc="-120" dirty="0">
                  <a:latin typeface="Aptos" panose="020B0004020202020204" pitchFamily="34" charset="0"/>
                  <a:cs typeface="Calibri" panose="020F0502020204030204" pitchFamily="34" charset="0"/>
                </a:rPr>
                <a:t>Bioinformatics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spc="-120" dirty="0">
                  <a:latin typeface="Aptos" panose="020B0004020202020204" pitchFamily="34" charset="0"/>
                  <a:cs typeface="Calibri" panose="020F0502020204030204" pitchFamily="34" charset="0"/>
                </a:rPr>
                <a:t>Software development</a:t>
              </a:r>
            </a:p>
          </p:txBody>
        </p:sp>
        <p:sp>
          <p:nvSpPr>
            <p:cNvPr id="47" name="Down Arrow 46">
              <a:extLst>
                <a:ext uri="{FF2B5EF4-FFF2-40B4-BE49-F238E27FC236}">
                  <a16:creationId xmlns:a16="http://schemas.microsoft.com/office/drawing/2014/main" id="{9F2524EA-12C1-10CC-D840-BF53A6EE3EC5}"/>
                </a:ext>
              </a:extLst>
            </p:cNvPr>
            <p:cNvSpPr/>
            <p:nvPr/>
          </p:nvSpPr>
          <p:spPr>
            <a:xfrm>
              <a:off x="4693928" y="2587411"/>
              <a:ext cx="239956" cy="634231"/>
            </a:xfrm>
            <a:prstGeom prst="down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Aptos" panose="020B000402020202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D79CDCD-CAA9-F86D-5627-5889B7D65BE5}"/>
              </a:ext>
            </a:extLst>
          </p:cNvPr>
          <p:cNvGrpSpPr/>
          <p:nvPr/>
        </p:nvGrpSpPr>
        <p:grpSpPr>
          <a:xfrm>
            <a:off x="6045853" y="2587410"/>
            <a:ext cx="2841275" cy="3678292"/>
            <a:chOff x="6045853" y="2587410"/>
            <a:chExt cx="2841275" cy="36782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09B760-5C30-C265-B48D-A80090893DB4}"/>
                </a:ext>
              </a:extLst>
            </p:cNvPr>
            <p:cNvSpPr txBox="1"/>
            <p:nvPr/>
          </p:nvSpPr>
          <p:spPr>
            <a:xfrm>
              <a:off x="6045853" y="3227195"/>
              <a:ext cx="228355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  <a:latin typeface="Aptos" panose="020B0004020202020204" pitchFamily="34" charset="0"/>
                  <a:cs typeface="Calibri" panose="020F0502020204030204" pitchFamily="34" charset="0"/>
                </a:rPr>
                <a:t>Material Science 🛠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AEE470-1BCD-8EE8-22AB-3051955FAD68}"/>
                </a:ext>
              </a:extLst>
            </p:cNvPr>
            <p:cNvSpPr txBox="1"/>
            <p:nvPr/>
          </p:nvSpPr>
          <p:spPr>
            <a:xfrm>
              <a:off x="6045853" y="3523785"/>
              <a:ext cx="284127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pc="-120" dirty="0">
                  <a:latin typeface="Aptos" panose="020B0004020202020204" pitchFamily="34" charset="0"/>
                  <a:cs typeface="Calibri" panose="020F0502020204030204" pitchFamily="34" charset="0"/>
                </a:rPr>
                <a:t>Using computational methods to design and discover new materials with desired properties.</a:t>
              </a:r>
            </a:p>
            <a:p>
              <a:endParaRPr lang="en-US" sz="1600" spc="-120" dirty="0">
                <a:latin typeface="Aptos" panose="020B0004020202020204" pitchFamily="34" charset="0"/>
                <a:cs typeface="Calibri" panose="020F0502020204030204" pitchFamily="34" charset="0"/>
              </a:endParaRPr>
            </a:p>
            <a:p>
              <a:r>
                <a:rPr lang="en-GB" sz="1600" spc="-120" dirty="0">
                  <a:latin typeface="Aptos" panose="020B0004020202020204" pitchFamily="34" charset="0"/>
                  <a:cs typeface="Calibri" panose="020F0502020204030204" pitchFamily="34" charset="0"/>
                </a:rPr>
                <a:t>Material Science Companies, Research Labs</a:t>
              </a:r>
            </a:p>
            <a:p>
              <a:endParaRPr lang="en-US" sz="1600" spc="-120" dirty="0">
                <a:latin typeface="Aptos" panose="020B00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DA17D4-D4AE-698A-3B7E-992BBCEC5905}"/>
                </a:ext>
              </a:extLst>
            </p:cNvPr>
            <p:cNvSpPr txBox="1"/>
            <p:nvPr/>
          </p:nvSpPr>
          <p:spPr>
            <a:xfrm>
              <a:off x="6045853" y="5188484"/>
              <a:ext cx="262052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pc="-120" dirty="0">
                  <a:latin typeface="Aptos" panose="020B0004020202020204" pitchFamily="34" charset="0"/>
                  <a:cs typeface="Calibri" panose="020F0502020204030204" pitchFamily="34" charset="0"/>
                </a:rPr>
                <a:t>Skills: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spc="-120" dirty="0">
                  <a:latin typeface="Aptos" panose="020B0004020202020204" pitchFamily="34" charset="0"/>
                  <a:cs typeface="Calibri" panose="020F0502020204030204" pitchFamily="34" charset="0"/>
                </a:rPr>
                <a:t>Expertise in materials science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spc="-120" dirty="0">
                  <a:latin typeface="Aptos" panose="020B0004020202020204" pitchFamily="34" charset="0"/>
                  <a:cs typeface="Calibri" panose="020F0502020204030204" pitchFamily="34" charset="0"/>
                </a:rPr>
                <a:t>Computational modeling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spc="-120" dirty="0">
                  <a:latin typeface="Aptos" panose="020B0004020202020204" pitchFamily="34" charset="0"/>
                  <a:cs typeface="Calibri" panose="020F0502020204030204" pitchFamily="34" charset="0"/>
                </a:rPr>
                <a:t>Simulation techniques</a:t>
              </a:r>
            </a:p>
          </p:txBody>
        </p:sp>
        <p:sp>
          <p:nvSpPr>
            <p:cNvPr id="48" name="Down Arrow 47">
              <a:extLst>
                <a:ext uri="{FF2B5EF4-FFF2-40B4-BE49-F238E27FC236}">
                  <a16:creationId xmlns:a16="http://schemas.microsoft.com/office/drawing/2014/main" id="{F1BE2D1E-F3AF-9D82-AFBC-64A89CFCD554}"/>
                </a:ext>
              </a:extLst>
            </p:cNvPr>
            <p:cNvSpPr/>
            <p:nvPr/>
          </p:nvSpPr>
          <p:spPr>
            <a:xfrm>
              <a:off x="6428211" y="2587410"/>
              <a:ext cx="239956" cy="634231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tos" panose="020B000402020202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3076" name="Picture 4" descr="acs-chemistry-for-life-cmyk-logo - IUPAC 100">
            <a:extLst>
              <a:ext uri="{FF2B5EF4-FFF2-40B4-BE49-F238E27FC236}">
                <a16:creationId xmlns:a16="http://schemas.microsoft.com/office/drawing/2014/main" id="{F6477FBC-162C-DFA9-4D76-F39EF709A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9" y="6269419"/>
            <a:ext cx="1418642" cy="44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DF9F213-AF37-74EA-D380-787E4726BF95}"/>
              </a:ext>
            </a:extLst>
          </p:cNvPr>
          <p:cNvSpPr txBox="1"/>
          <p:nvPr/>
        </p:nvSpPr>
        <p:spPr>
          <a:xfrm>
            <a:off x="5545565" y="6546503"/>
            <a:ext cx="6646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Full article: </a:t>
            </a:r>
            <a:r>
              <a:rPr lang="en-US" sz="1200" dirty="0">
                <a:hlinkClick r:id="rId6"/>
              </a:rPr>
              <a:t>https://www.acs.org/careers/chemical-sciences/fields/computational-chemistry.html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360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37F99-2E13-48E0-F378-E966D90B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82"/>
            <a:ext cx="10515600" cy="676816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noProof="0" dirty="0"/>
              <a:t>Course organisation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32EB2E-8698-7746-F41B-EE72DA6AD0F6}"/>
              </a:ext>
            </a:extLst>
          </p:cNvPr>
          <p:cNvSpPr txBox="1"/>
          <p:nvPr/>
        </p:nvSpPr>
        <p:spPr>
          <a:xfrm>
            <a:off x="878941" y="1097080"/>
            <a:ext cx="9098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noProof="0" dirty="0"/>
              <a:t>Week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AA660F-B943-983E-8779-9228B0953361}"/>
              </a:ext>
            </a:extLst>
          </p:cNvPr>
          <p:cNvSpPr txBox="1"/>
          <p:nvPr/>
        </p:nvSpPr>
        <p:spPr>
          <a:xfrm>
            <a:off x="878941" y="2411155"/>
            <a:ext cx="9098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noProof="0" dirty="0"/>
              <a:t>Week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86543B-6F30-4539-6202-B88B7A7A7694}"/>
              </a:ext>
            </a:extLst>
          </p:cNvPr>
          <p:cNvSpPr txBox="1"/>
          <p:nvPr/>
        </p:nvSpPr>
        <p:spPr>
          <a:xfrm>
            <a:off x="878941" y="3725230"/>
            <a:ext cx="9098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noProof="0" dirty="0"/>
              <a:t>Week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C1C078-B5C7-333E-F2DC-616C178E0D4A}"/>
              </a:ext>
            </a:extLst>
          </p:cNvPr>
          <p:cNvSpPr txBox="1"/>
          <p:nvPr/>
        </p:nvSpPr>
        <p:spPr>
          <a:xfrm>
            <a:off x="878941" y="4596142"/>
            <a:ext cx="9098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noProof="0" dirty="0"/>
              <a:t>Week 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95B414-067F-7E26-43E9-958E2E09BB1F}"/>
              </a:ext>
            </a:extLst>
          </p:cNvPr>
          <p:cNvSpPr txBox="1"/>
          <p:nvPr/>
        </p:nvSpPr>
        <p:spPr>
          <a:xfrm>
            <a:off x="878941" y="5513941"/>
            <a:ext cx="9098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noProof="0" dirty="0"/>
              <a:t>Week 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5BA7F8-4ACD-106D-7F44-756A60899C8D}"/>
              </a:ext>
            </a:extLst>
          </p:cNvPr>
          <p:cNvSpPr/>
          <p:nvPr/>
        </p:nvSpPr>
        <p:spPr>
          <a:xfrm>
            <a:off x="1943502" y="1092313"/>
            <a:ext cx="8640000" cy="3600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4"/>
                </a:solidFill>
              </a:rPr>
              <a:t>Introduction to Linux and command-line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EB8C63-A0EB-8878-E6F9-FDBCDEDDE89E}"/>
              </a:ext>
            </a:extLst>
          </p:cNvPr>
          <p:cNvSpPr/>
          <p:nvPr/>
        </p:nvSpPr>
        <p:spPr>
          <a:xfrm>
            <a:off x="1943501" y="1471154"/>
            <a:ext cx="432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Workshop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BA9C99-1AB3-DCA7-D173-E56363F40361}"/>
              </a:ext>
            </a:extLst>
          </p:cNvPr>
          <p:cNvSpPr/>
          <p:nvPr/>
        </p:nvSpPr>
        <p:spPr>
          <a:xfrm>
            <a:off x="6263501" y="1471154"/>
            <a:ext cx="432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Drop-in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D96EEE0-0174-ED41-75E8-C9CCCD4A1F8D}"/>
              </a:ext>
            </a:extLst>
          </p:cNvPr>
          <p:cNvSpPr/>
          <p:nvPr/>
        </p:nvSpPr>
        <p:spPr>
          <a:xfrm>
            <a:off x="1943501" y="1843728"/>
            <a:ext cx="864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Quiz 1</a:t>
            </a:r>
            <a:r>
              <a:rPr lang="en-US" dirty="0"/>
              <a:t> (5%)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CBE-3987-745C-6600-67FAAD2616B5}"/>
              </a:ext>
            </a:extLst>
          </p:cNvPr>
          <p:cNvSpPr/>
          <p:nvPr/>
        </p:nvSpPr>
        <p:spPr>
          <a:xfrm>
            <a:off x="1943502" y="3675036"/>
            <a:ext cx="8640000" cy="3600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GB" b="1" noProof="0" dirty="0">
                <a:solidFill>
                  <a:schemeClr val="accent5"/>
                </a:solidFill>
              </a:rPr>
              <a:t>Molecular simulation set up of system with an interface or a protein system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8ED1ED2-B516-14FB-580D-2CA3663843AA}"/>
              </a:ext>
            </a:extLst>
          </p:cNvPr>
          <p:cNvSpPr/>
          <p:nvPr/>
        </p:nvSpPr>
        <p:spPr>
          <a:xfrm>
            <a:off x="1943501" y="4053877"/>
            <a:ext cx="43200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Workshop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562181-F04C-AB9E-B6FE-24C8AA759BDA}"/>
              </a:ext>
            </a:extLst>
          </p:cNvPr>
          <p:cNvSpPr/>
          <p:nvPr/>
        </p:nvSpPr>
        <p:spPr>
          <a:xfrm>
            <a:off x="6263501" y="4053877"/>
            <a:ext cx="43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Drop-in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77158FF-9D1B-6008-127D-DFDF834A7043}"/>
              </a:ext>
            </a:extLst>
          </p:cNvPr>
          <p:cNvSpPr/>
          <p:nvPr/>
        </p:nvSpPr>
        <p:spPr>
          <a:xfrm>
            <a:off x="1943502" y="4596142"/>
            <a:ext cx="8640000" cy="36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chemeClr val="accent2"/>
                </a:solidFill>
              </a:rPr>
              <a:t>Beginning of the </a:t>
            </a:r>
            <a:r>
              <a:rPr lang="en-GB" b="1" noProof="0" dirty="0">
                <a:solidFill>
                  <a:schemeClr val="accent2"/>
                </a:solidFill>
              </a:rPr>
              <a:t>individual projects </a:t>
            </a:r>
            <a:r>
              <a:rPr lang="en-GB" noProof="0" dirty="0">
                <a:solidFill>
                  <a:schemeClr val="accent2"/>
                </a:solidFill>
              </a:rPr>
              <a:t>(30% of the course mark)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5756C1D-F5A7-4992-6E8B-CE0A09C24820}"/>
              </a:ext>
            </a:extLst>
          </p:cNvPr>
          <p:cNvSpPr/>
          <p:nvPr/>
        </p:nvSpPr>
        <p:spPr>
          <a:xfrm>
            <a:off x="1943501" y="4974983"/>
            <a:ext cx="432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Workshop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5C0A915-07FF-D29D-D6E9-DCC90FD7F08A}"/>
              </a:ext>
            </a:extLst>
          </p:cNvPr>
          <p:cNvSpPr/>
          <p:nvPr/>
        </p:nvSpPr>
        <p:spPr>
          <a:xfrm>
            <a:off x="6263501" y="4974983"/>
            <a:ext cx="432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Drop-in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AFEC5CC-BEF6-1AB7-6332-045C3E3E9B8D}"/>
              </a:ext>
            </a:extLst>
          </p:cNvPr>
          <p:cNvSpPr/>
          <p:nvPr/>
        </p:nvSpPr>
        <p:spPr>
          <a:xfrm>
            <a:off x="1943501" y="5517248"/>
            <a:ext cx="432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Drop-in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9FCEFB-E3F9-9C17-7E49-520E88C1668F}"/>
              </a:ext>
            </a:extLst>
          </p:cNvPr>
          <p:cNvSpPr/>
          <p:nvPr/>
        </p:nvSpPr>
        <p:spPr>
          <a:xfrm>
            <a:off x="1934915" y="2385993"/>
            <a:ext cx="8640000" cy="36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3"/>
                </a:solidFill>
              </a:rPr>
              <a:t>Introduction to molecular dynamics simulations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B8109E8-37AA-7CC5-7EBC-9C004DCBE698}"/>
              </a:ext>
            </a:extLst>
          </p:cNvPr>
          <p:cNvSpPr/>
          <p:nvPr/>
        </p:nvSpPr>
        <p:spPr>
          <a:xfrm>
            <a:off x="1930622" y="2760197"/>
            <a:ext cx="432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Workshop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4F3F767-2B1B-886B-81A9-0E72431D3EFF}"/>
              </a:ext>
            </a:extLst>
          </p:cNvPr>
          <p:cNvSpPr/>
          <p:nvPr/>
        </p:nvSpPr>
        <p:spPr>
          <a:xfrm>
            <a:off x="6250622" y="2760197"/>
            <a:ext cx="4320000" cy="36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Drop-in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75FAEDD-2B91-D69A-226B-3CB6C54EC723}"/>
              </a:ext>
            </a:extLst>
          </p:cNvPr>
          <p:cNvSpPr/>
          <p:nvPr/>
        </p:nvSpPr>
        <p:spPr>
          <a:xfrm>
            <a:off x="1930622" y="3132771"/>
            <a:ext cx="864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Quiz 2</a:t>
            </a:r>
            <a:r>
              <a:rPr lang="en-US" dirty="0"/>
              <a:t> (5%)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1B7126-30EE-2A37-0625-84C926C24E2A}"/>
              </a:ext>
            </a:extLst>
          </p:cNvPr>
          <p:cNvSpPr txBox="1"/>
          <p:nvPr/>
        </p:nvSpPr>
        <p:spPr>
          <a:xfrm>
            <a:off x="2653048" y="734094"/>
            <a:ext cx="18783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Monday/Tuesday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CF915F5-DF3A-6D76-34F6-E6A510DDE749}"/>
              </a:ext>
            </a:extLst>
          </p:cNvPr>
          <p:cNvSpPr txBox="1"/>
          <p:nvPr/>
        </p:nvSpPr>
        <p:spPr>
          <a:xfrm>
            <a:off x="7443989" y="734094"/>
            <a:ext cx="178125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Thursday/Friday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82CFB34-9694-96B1-105E-167532C0DC65}"/>
              </a:ext>
            </a:extLst>
          </p:cNvPr>
          <p:cNvSpPr/>
          <p:nvPr/>
        </p:nvSpPr>
        <p:spPr>
          <a:xfrm>
            <a:off x="1930622" y="6059511"/>
            <a:ext cx="4320000" cy="529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 Submission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8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24" grpId="0"/>
      <p:bldP spid="27" grpId="0"/>
      <p:bldP spid="28" grpId="0"/>
      <p:bldP spid="32" grpId="0" animBg="1"/>
      <p:bldP spid="33" grpId="0" animBg="1"/>
      <p:bldP spid="34" grpId="0" animBg="1"/>
      <p:bldP spid="36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37" grpId="0" animBg="1"/>
      <p:bldP spid="53" grpId="0" animBg="1"/>
      <p:bldP spid="54" grpId="0" animBg="1"/>
      <p:bldP spid="52" grpId="0" animBg="1"/>
      <p:bldP spid="59" grpId="0"/>
      <p:bldP spid="60" grpId="0"/>
      <p:bldP spid="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hy Use Linux? : Blog | OpenCode.md">
            <a:extLst>
              <a:ext uri="{FF2B5EF4-FFF2-40B4-BE49-F238E27FC236}">
                <a16:creationId xmlns:a16="http://schemas.microsoft.com/office/drawing/2014/main" id="{767816BE-7D37-8637-9714-D84C647F3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1" r="1" b="13157"/>
          <a:stretch/>
        </p:blipFill>
        <p:spPr bwMode="auto">
          <a:xfrm>
            <a:off x="2072141" y="0"/>
            <a:ext cx="8047717" cy="453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7" name="Rectangle 10246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9414" y="-733991"/>
            <a:ext cx="3020876" cy="12206596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6" y="0"/>
            <a:ext cx="2843402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1" name="Rectangle 10250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38704" y="21736"/>
            <a:ext cx="3152862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3" name="Rectangle 10252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7" y="5288433"/>
            <a:ext cx="12199706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0255" name="Rectangle 10254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4596" y="2224929"/>
            <a:ext cx="3866773" cy="54428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01859-D7DC-8E87-1294-707AD1776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28" y="4575474"/>
            <a:ext cx="11185731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Session 1: </a:t>
            </a:r>
            <a:r>
              <a:rPr lang="en-US" sz="4000" b="1" noProof="0" dirty="0">
                <a:solidFill>
                  <a:srgbClr val="FFFFFF"/>
                </a:solidFill>
              </a:rPr>
              <a:t>Introduction to Linux and command-line</a:t>
            </a:r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399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02FC34-3770-6CAE-D5AB-169D7902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14" y="251182"/>
            <a:ext cx="11860372" cy="62524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Historical Perspective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85B181-1A0C-6AA0-F0BE-EE100E3602B4}"/>
              </a:ext>
            </a:extLst>
          </p:cNvPr>
          <p:cNvSpPr/>
          <p:nvPr/>
        </p:nvSpPr>
        <p:spPr>
          <a:xfrm>
            <a:off x="5322437" y="5121776"/>
            <a:ext cx="3038205" cy="1414868"/>
          </a:xfrm>
          <a:prstGeom prst="rect">
            <a:avLst/>
          </a:prstGeom>
          <a:solidFill>
            <a:srgbClr val="BC4AB6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1980s</a:t>
            </a:r>
          </a:p>
          <a:p>
            <a:pPr algn="ctr"/>
            <a:r>
              <a:rPr lang="en-GB" sz="1600" dirty="0"/>
              <a:t>standardised software, e.g., </a:t>
            </a:r>
            <a:r>
              <a:rPr lang="en-GB" sz="1600" b="0" i="0" u="none" strike="noStrike" dirty="0">
                <a:effectLst/>
                <a:latin typeface="Roboto" panose="02000000000000000000" pitchFamily="2" charset="0"/>
              </a:rPr>
              <a:t>AMBER and CHARMM</a:t>
            </a:r>
            <a:br>
              <a:rPr lang="en-GB" sz="1600" b="0" i="0" u="none" strike="noStrike" dirty="0">
                <a:effectLst/>
                <a:latin typeface="Roboto" panose="02000000000000000000" pitchFamily="2" charset="0"/>
              </a:rPr>
            </a:br>
            <a:r>
              <a:rPr lang="en-GB" sz="1600" b="0" i="0" u="none" strike="noStrike" dirty="0">
                <a:effectLst/>
                <a:latin typeface="Roboto" panose="02000000000000000000" pitchFamily="2" charset="0"/>
              </a:rPr>
              <a:t>+ </a:t>
            </a:r>
            <a:br>
              <a:rPr lang="en-GB" sz="1600" b="0" i="0" u="none" strike="noStrike" dirty="0">
                <a:effectLst/>
                <a:latin typeface="Roboto" panose="02000000000000000000" pitchFamily="2" charset="0"/>
              </a:rPr>
            </a:br>
            <a:r>
              <a:rPr lang="en-GB" sz="1600" dirty="0">
                <a:latin typeface="Roboto" panose="02000000000000000000" pitchFamily="2" charset="0"/>
              </a:rPr>
              <a:t>a</a:t>
            </a:r>
            <a:r>
              <a:rPr lang="en-GB" sz="1600" b="0" i="0" u="none" strike="noStrike" dirty="0">
                <a:effectLst/>
                <a:latin typeface="Roboto" panose="02000000000000000000" pitchFamily="2" charset="0"/>
              </a:rPr>
              <a:t>ffordable computing power</a:t>
            </a: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13759B-1E18-453D-A229-BDEC79B5198A}"/>
              </a:ext>
            </a:extLst>
          </p:cNvPr>
          <p:cNvSpPr/>
          <p:nvPr/>
        </p:nvSpPr>
        <p:spPr>
          <a:xfrm>
            <a:off x="4141229" y="3793520"/>
            <a:ext cx="2700310" cy="1075125"/>
          </a:xfrm>
          <a:prstGeom prst="rect">
            <a:avLst/>
          </a:prstGeom>
          <a:solidFill>
            <a:schemeClr val="accent5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1970s</a:t>
            </a:r>
          </a:p>
          <a:p>
            <a:pPr algn="ctr"/>
            <a:r>
              <a:rPr lang="en-GB" sz="1600" dirty="0"/>
              <a:t>advancement in models;</a:t>
            </a:r>
          </a:p>
          <a:p>
            <a:pPr algn="ctr"/>
            <a:r>
              <a:rPr lang="en-GB" sz="1600" dirty="0"/>
              <a:t>Gaussian software released</a:t>
            </a:r>
            <a:endParaRPr lang="en-US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9A4882-6E5B-C96A-1FEF-B5EC5ECD6982}"/>
              </a:ext>
            </a:extLst>
          </p:cNvPr>
          <p:cNvSpPr/>
          <p:nvPr/>
        </p:nvSpPr>
        <p:spPr>
          <a:xfrm>
            <a:off x="6957824" y="999359"/>
            <a:ext cx="2351871" cy="90278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1990s</a:t>
            </a:r>
          </a:p>
          <a:p>
            <a:pPr algn="ctr"/>
            <a:r>
              <a:rPr lang="en-GB" sz="1600" dirty="0" err="1"/>
              <a:t>CompChem</a:t>
            </a:r>
            <a:r>
              <a:rPr lang="en-GB" sz="1600" dirty="0"/>
              <a:t> adopted by industry and pharma</a:t>
            </a:r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CAFA5B-9EE0-A28B-FC4D-5EB33D916875}"/>
              </a:ext>
            </a:extLst>
          </p:cNvPr>
          <p:cNvSpPr/>
          <p:nvPr/>
        </p:nvSpPr>
        <p:spPr>
          <a:xfrm>
            <a:off x="6710955" y="2074259"/>
            <a:ext cx="1981472" cy="11521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1990s</a:t>
            </a:r>
          </a:p>
          <a:p>
            <a:pPr algn="ctr"/>
            <a:r>
              <a:rPr lang="en-GB" sz="1600" dirty="0"/>
              <a:t>DFT development allows for efficient calculations </a:t>
            </a:r>
            <a:endParaRPr lang="en-US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7E4430-A116-4A10-0379-C63AD6B9FBDB}"/>
              </a:ext>
            </a:extLst>
          </p:cNvPr>
          <p:cNvSpPr/>
          <p:nvPr/>
        </p:nvSpPr>
        <p:spPr>
          <a:xfrm>
            <a:off x="10301900" y="1416609"/>
            <a:ext cx="1257634" cy="7598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2020s</a:t>
            </a:r>
          </a:p>
          <a:p>
            <a:pPr algn="ctr"/>
            <a:r>
              <a:rPr lang="en-GB" sz="1600" dirty="0"/>
              <a:t>AI-driven models 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CC51E4-19C1-050A-AD0B-7083A6188F66}"/>
              </a:ext>
            </a:extLst>
          </p:cNvPr>
          <p:cNvSpPr/>
          <p:nvPr/>
        </p:nvSpPr>
        <p:spPr>
          <a:xfrm>
            <a:off x="9244388" y="2391992"/>
            <a:ext cx="1257634" cy="7598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2010s</a:t>
            </a:r>
          </a:p>
          <a:p>
            <a:pPr algn="ctr"/>
            <a:r>
              <a:rPr lang="en-GB" sz="1600" dirty="0"/>
              <a:t>GPUs + ML </a:t>
            </a:r>
            <a:endParaRPr lang="en-US" sz="16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976A9F-D520-B06B-5254-FE27084BD080}"/>
              </a:ext>
            </a:extLst>
          </p:cNvPr>
          <p:cNvSpPr/>
          <p:nvPr/>
        </p:nvSpPr>
        <p:spPr>
          <a:xfrm>
            <a:off x="10916921" y="4484129"/>
            <a:ext cx="1231093" cy="11341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5"/>
                </a:solidFill>
              </a:rPr>
              <a:t>2030s</a:t>
            </a:r>
          </a:p>
          <a:p>
            <a:pPr algn="ctr"/>
            <a:r>
              <a:rPr lang="en-GB" sz="1600" dirty="0">
                <a:solidFill>
                  <a:schemeClr val="accent5"/>
                </a:solidFill>
              </a:rPr>
              <a:t>quantum computing possible?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14E0B2-45FF-5D21-EF18-356F9A794ADE}"/>
              </a:ext>
            </a:extLst>
          </p:cNvPr>
          <p:cNvSpPr/>
          <p:nvPr/>
        </p:nvSpPr>
        <p:spPr>
          <a:xfrm>
            <a:off x="7865303" y="3859035"/>
            <a:ext cx="2382863" cy="11341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2000s</a:t>
            </a:r>
          </a:p>
          <a:p>
            <a:pPr algn="ctr"/>
            <a:r>
              <a:rPr lang="en-GB" sz="1600" dirty="0"/>
              <a:t>Rise of HPC</a:t>
            </a:r>
            <a:br>
              <a:rPr lang="en-GB" sz="1600" dirty="0"/>
            </a:br>
            <a:r>
              <a:rPr lang="en-GB" sz="1600" dirty="0"/>
              <a:t>+ </a:t>
            </a:r>
            <a:r>
              <a:rPr lang="en-GB" sz="1600" b="0" i="0" u="none" strike="noStrike" dirty="0">
                <a:effectLst/>
                <a:latin typeface="Roboto" panose="02000000000000000000" pitchFamily="2" charset="0"/>
              </a:rPr>
              <a:t>hybrid techniques for study complex systems</a:t>
            </a:r>
            <a:endParaRPr lang="en-GB" sz="1600" dirty="0"/>
          </a:p>
        </p:txBody>
      </p:sp>
      <p:grpSp>
        <p:nvGrpSpPr>
          <p:cNvPr id="11272" name="Group 11271">
            <a:extLst>
              <a:ext uri="{FF2B5EF4-FFF2-40B4-BE49-F238E27FC236}">
                <a16:creationId xmlns:a16="http://schemas.microsoft.com/office/drawing/2014/main" id="{7A80C4A5-E2FA-0F5E-8D1C-15746B3C09B3}"/>
              </a:ext>
            </a:extLst>
          </p:cNvPr>
          <p:cNvGrpSpPr/>
          <p:nvPr/>
        </p:nvGrpSpPr>
        <p:grpSpPr>
          <a:xfrm>
            <a:off x="13948" y="3280400"/>
            <a:ext cx="12178052" cy="425697"/>
            <a:chOff x="13948" y="3280400"/>
            <a:chExt cx="12178052" cy="425697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4ACDB0B0-A91D-DD72-3FD5-AC0F2D5C293B}"/>
                </a:ext>
              </a:extLst>
            </p:cNvPr>
            <p:cNvSpPr/>
            <p:nvPr/>
          </p:nvSpPr>
          <p:spPr>
            <a:xfrm>
              <a:off x="21462" y="3280400"/>
              <a:ext cx="12170538" cy="425697"/>
            </a:xfrm>
            <a:prstGeom prst="rightArrow">
              <a:avLst/>
            </a:pr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4800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271" name="Group 11270">
              <a:extLst>
                <a:ext uri="{FF2B5EF4-FFF2-40B4-BE49-F238E27FC236}">
                  <a16:creationId xmlns:a16="http://schemas.microsoft.com/office/drawing/2014/main" id="{E1293E4D-F31F-DFBC-B277-0E3170506909}"/>
                </a:ext>
              </a:extLst>
            </p:cNvPr>
            <p:cNvGrpSpPr/>
            <p:nvPr/>
          </p:nvGrpSpPr>
          <p:grpSpPr>
            <a:xfrm>
              <a:off x="13948" y="3323162"/>
              <a:ext cx="11794352" cy="369332"/>
              <a:chOff x="13948" y="3323162"/>
              <a:chExt cx="11794352" cy="36933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9A132F-B5B3-A901-53DA-AD86BF8EE9B9}"/>
                  </a:ext>
                </a:extLst>
              </p:cNvPr>
              <p:cNvSpPr txBox="1"/>
              <p:nvPr/>
            </p:nvSpPr>
            <p:spPr>
              <a:xfrm>
                <a:off x="13948" y="3323162"/>
                <a:ext cx="67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1930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A3F1FE-1344-ECD6-D458-16D946779485}"/>
                  </a:ext>
                </a:extLst>
              </p:cNvPr>
              <p:cNvSpPr txBox="1"/>
              <p:nvPr/>
            </p:nvSpPr>
            <p:spPr>
              <a:xfrm>
                <a:off x="10226191" y="3323162"/>
                <a:ext cx="5516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‘20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20AA4A-14C5-0441-7997-D022EA9B444C}"/>
                  </a:ext>
                </a:extLst>
              </p:cNvPr>
              <p:cNvSpPr txBox="1"/>
              <p:nvPr/>
            </p:nvSpPr>
            <p:spPr>
              <a:xfrm>
                <a:off x="2382187" y="3323162"/>
                <a:ext cx="5004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‘50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2E1949-4D77-7D2D-02A7-2976D0742008}"/>
                  </a:ext>
                </a:extLst>
              </p:cNvPr>
              <p:cNvSpPr txBox="1"/>
              <p:nvPr/>
            </p:nvSpPr>
            <p:spPr>
              <a:xfrm>
                <a:off x="3477340" y="3323162"/>
                <a:ext cx="5004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‘60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ED98B4-57DE-2E98-7EB1-8933DB6142D9}"/>
                  </a:ext>
                </a:extLst>
              </p:cNvPr>
              <p:cNvSpPr txBox="1"/>
              <p:nvPr/>
            </p:nvSpPr>
            <p:spPr>
              <a:xfrm>
                <a:off x="4572493" y="3323162"/>
                <a:ext cx="5004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‘70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2E24CF2-B9A9-15C6-1978-CC8D0EBBA241}"/>
                  </a:ext>
                </a:extLst>
              </p:cNvPr>
              <p:cNvSpPr txBox="1"/>
              <p:nvPr/>
            </p:nvSpPr>
            <p:spPr>
              <a:xfrm>
                <a:off x="5667646" y="3323162"/>
                <a:ext cx="5004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‘80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DE8115-72FF-2A2B-5E42-6A6C550C89FF}"/>
                  </a:ext>
                </a:extLst>
              </p:cNvPr>
              <p:cNvSpPr txBox="1"/>
              <p:nvPr/>
            </p:nvSpPr>
            <p:spPr>
              <a:xfrm>
                <a:off x="6762799" y="3323162"/>
                <a:ext cx="5004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‘90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8DD04-12D4-DFEE-28A6-A3DCEAF4DCE3}"/>
                  </a:ext>
                </a:extLst>
              </p:cNvPr>
              <p:cNvSpPr txBox="1"/>
              <p:nvPr/>
            </p:nvSpPr>
            <p:spPr>
              <a:xfrm>
                <a:off x="7857952" y="3323162"/>
                <a:ext cx="67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2000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9F9BCB-0E22-4546-EC4A-FE3C774FCA84}"/>
                  </a:ext>
                </a:extLst>
              </p:cNvPr>
              <p:cNvSpPr txBox="1"/>
              <p:nvPr/>
            </p:nvSpPr>
            <p:spPr>
              <a:xfrm>
                <a:off x="9131038" y="3323162"/>
                <a:ext cx="5004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‘10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4A558ED-8A04-CD9D-AB1F-162005465695}"/>
                  </a:ext>
                </a:extLst>
              </p:cNvPr>
              <p:cNvSpPr txBox="1"/>
              <p:nvPr/>
            </p:nvSpPr>
            <p:spPr>
              <a:xfrm>
                <a:off x="1287034" y="3323162"/>
                <a:ext cx="5004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‘40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BCBBE7B-22AE-2CC8-9096-0649CD092B23}"/>
                  </a:ext>
                </a:extLst>
              </p:cNvPr>
              <p:cNvSpPr txBox="1"/>
              <p:nvPr/>
            </p:nvSpPr>
            <p:spPr>
              <a:xfrm>
                <a:off x="11256637" y="3323162"/>
                <a:ext cx="5516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‘30</a:t>
                </a:r>
              </a:p>
            </p:txBody>
          </p:sp>
        </p:grpSp>
      </p:grpSp>
      <p:grpSp>
        <p:nvGrpSpPr>
          <p:cNvPr id="11267" name="Group 11266">
            <a:extLst>
              <a:ext uri="{FF2B5EF4-FFF2-40B4-BE49-F238E27FC236}">
                <a16:creationId xmlns:a16="http://schemas.microsoft.com/office/drawing/2014/main" id="{B71FC720-5662-775C-CC1B-04142BF3210C}"/>
              </a:ext>
            </a:extLst>
          </p:cNvPr>
          <p:cNvGrpSpPr/>
          <p:nvPr/>
        </p:nvGrpSpPr>
        <p:grpSpPr>
          <a:xfrm>
            <a:off x="176546" y="1100825"/>
            <a:ext cx="1831346" cy="2264557"/>
            <a:chOff x="176546" y="1100825"/>
            <a:chExt cx="1831346" cy="2264557"/>
          </a:xfrm>
        </p:grpSpPr>
        <p:sp>
          <p:nvSpPr>
            <p:cNvPr id="7" name="Line Callout 2 6">
              <a:extLst>
                <a:ext uri="{FF2B5EF4-FFF2-40B4-BE49-F238E27FC236}">
                  <a16:creationId xmlns:a16="http://schemas.microsoft.com/office/drawing/2014/main" id="{D682DA1C-1F4D-11F2-A5AE-EED11764415F}"/>
                </a:ext>
              </a:extLst>
            </p:cNvPr>
            <p:cNvSpPr/>
            <p:nvPr/>
          </p:nvSpPr>
          <p:spPr>
            <a:xfrm>
              <a:off x="350808" y="1100825"/>
              <a:ext cx="1657084" cy="1922469"/>
            </a:xfrm>
            <a:prstGeom prst="borderCallout2">
              <a:avLst>
                <a:gd name="adj1" fmla="val 19420"/>
                <a:gd name="adj2" fmla="val -3655"/>
                <a:gd name="adj3" fmla="val 19420"/>
                <a:gd name="adj4" fmla="val -10819"/>
                <a:gd name="adj5" fmla="val 115952"/>
                <a:gd name="adj6" fmla="val -10526"/>
              </a:avLst>
            </a:prstGeom>
            <a:solidFill>
              <a:schemeClr val="accent5">
                <a:lumMod val="50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/>
                <a:t>1927</a:t>
              </a:r>
              <a:br>
                <a:rPr lang="en-GB" sz="1600" dirty="0"/>
              </a:br>
              <a:r>
                <a:rPr lang="en-GB" sz="1600" b="0" i="0" u="none" strike="noStrike" dirty="0" err="1">
                  <a:effectLst/>
                </a:rPr>
                <a:t>Heitler</a:t>
              </a:r>
              <a:r>
                <a:rPr lang="en-GB" sz="1600" b="0" i="0" u="none" strike="noStrike" dirty="0">
                  <a:effectLst/>
                </a:rPr>
                <a:t> and London performed QM calculation of H</a:t>
              </a:r>
              <a:r>
                <a:rPr lang="en-GB" sz="1600" b="0" i="0" u="none" strike="noStrike" baseline="-25000" dirty="0">
                  <a:effectLst/>
                </a:rPr>
                <a:t>2</a:t>
              </a:r>
              <a:r>
                <a:rPr lang="en-GB" sz="1600" b="0" i="0" u="none" strike="noStrike" dirty="0">
                  <a:effectLst/>
                </a:rPr>
                <a:t> molecule by hand</a:t>
              </a:r>
              <a:endParaRPr lang="en-US" sz="1600" dirty="0"/>
            </a:p>
          </p:txBody>
        </p: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2B539319-7B33-1AFB-8AC9-B9C43A71A9E6}"/>
                </a:ext>
              </a:extLst>
            </p:cNvPr>
            <p:cNvCxnSpPr>
              <a:stCxn id="7" idx="2"/>
            </p:cNvCxnSpPr>
            <p:nvPr/>
          </p:nvCxnSpPr>
          <p:spPr>
            <a:xfrm rot="10800000" flipV="1">
              <a:off x="176546" y="2062060"/>
              <a:ext cx="174263" cy="1303322"/>
            </a:xfrm>
            <a:prstGeom prst="bentConnector2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69" name="Group 11268">
            <a:extLst>
              <a:ext uri="{FF2B5EF4-FFF2-40B4-BE49-F238E27FC236}">
                <a16:creationId xmlns:a16="http://schemas.microsoft.com/office/drawing/2014/main" id="{22FEEE9A-DEBD-3874-0488-9589A0BB4627}"/>
              </a:ext>
            </a:extLst>
          </p:cNvPr>
          <p:cNvGrpSpPr/>
          <p:nvPr/>
        </p:nvGrpSpPr>
        <p:grpSpPr>
          <a:xfrm>
            <a:off x="168495" y="3628099"/>
            <a:ext cx="2832282" cy="2860946"/>
            <a:chOff x="168495" y="3628099"/>
            <a:chExt cx="2832282" cy="286094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8C24B9-979C-4A0E-A250-C13049FFDD4F}"/>
                </a:ext>
              </a:extLst>
            </p:cNvPr>
            <p:cNvGrpSpPr/>
            <p:nvPr/>
          </p:nvGrpSpPr>
          <p:grpSpPr>
            <a:xfrm>
              <a:off x="168495" y="4136676"/>
              <a:ext cx="2635880" cy="2352369"/>
              <a:chOff x="1570141" y="4138600"/>
              <a:chExt cx="2635880" cy="2352369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0" name="Line Callout 2 9">
                <a:extLst>
                  <a:ext uri="{FF2B5EF4-FFF2-40B4-BE49-F238E27FC236}">
                    <a16:creationId xmlns:a16="http://schemas.microsoft.com/office/drawing/2014/main" id="{4FB46C01-DBF4-1D50-B4CE-0CA99B0D9149}"/>
                  </a:ext>
                </a:extLst>
              </p:cNvPr>
              <p:cNvSpPr/>
              <p:nvPr/>
            </p:nvSpPr>
            <p:spPr>
              <a:xfrm>
                <a:off x="1570142" y="4138600"/>
                <a:ext cx="2635879" cy="2304020"/>
              </a:xfrm>
              <a:prstGeom prst="borderCallout2">
                <a:avLst>
                  <a:gd name="adj1" fmla="val 18750"/>
                  <a:gd name="adj2" fmla="val 102565"/>
                  <a:gd name="adj3" fmla="val 18750"/>
                  <a:gd name="adj4" fmla="val 108903"/>
                  <a:gd name="adj5" fmla="val -17485"/>
                  <a:gd name="adj6" fmla="val 108543"/>
                </a:avLst>
              </a:prstGeom>
              <a:grpFill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1952</a:t>
                </a:r>
              </a:p>
              <a:p>
                <a:pPr algn="ctr"/>
                <a:r>
                  <a:rPr lang="en-US" sz="1600" dirty="0"/>
                  <a:t>IBM 701</a:t>
                </a:r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</p:txBody>
          </p:sp>
          <p:pic>
            <p:nvPicPr>
              <p:cNvPr id="11270" name="Picture 6" descr="Computer History 1953 IBM 701 Rare promo 1953 first of IBM 700 Series  Mainframes, tubes EDPM">
                <a:extLst>
                  <a:ext uri="{FF2B5EF4-FFF2-40B4-BE49-F238E27FC236}">
                    <a16:creationId xmlns:a16="http://schemas.microsoft.com/office/drawing/2014/main" id="{B7AA1AEE-6DE6-8A36-CF03-C291751AFB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7" t="1615" r="12722" b="3865"/>
              <a:stretch/>
            </p:blipFill>
            <p:spPr bwMode="auto">
              <a:xfrm>
                <a:off x="1570141" y="4736360"/>
                <a:ext cx="2635879" cy="1754609"/>
              </a:xfrm>
              <a:prstGeom prst="rect">
                <a:avLst/>
              </a:prstGeom>
              <a:grpFill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pic>
        </p:grp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CBD9A262-E9C5-A1D4-D99F-95C01B8DA76B}"/>
                </a:ext>
              </a:extLst>
            </p:cNvPr>
            <p:cNvCxnSpPr>
              <a:cxnSpLocks/>
              <a:stCxn id="11270" idx="3"/>
            </p:cNvCxnSpPr>
            <p:nvPr/>
          </p:nvCxnSpPr>
          <p:spPr>
            <a:xfrm flipV="1">
              <a:off x="2804374" y="3628099"/>
              <a:ext cx="196403" cy="1983642"/>
            </a:xfrm>
            <a:prstGeom prst="bentConnector2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65" name="Group 11264">
            <a:extLst>
              <a:ext uri="{FF2B5EF4-FFF2-40B4-BE49-F238E27FC236}">
                <a16:creationId xmlns:a16="http://schemas.microsoft.com/office/drawing/2014/main" id="{E5E9F413-7D95-21A4-1D6C-DAE67E6FB250}"/>
              </a:ext>
            </a:extLst>
          </p:cNvPr>
          <p:cNvGrpSpPr/>
          <p:nvPr/>
        </p:nvGrpSpPr>
        <p:grpSpPr>
          <a:xfrm>
            <a:off x="4146997" y="876423"/>
            <a:ext cx="2479891" cy="2501837"/>
            <a:chOff x="4146997" y="876423"/>
            <a:chExt cx="2479891" cy="2501837"/>
          </a:xfrm>
        </p:grpSpPr>
        <p:sp>
          <p:nvSpPr>
            <p:cNvPr id="15" name="Line Callout 2 14">
              <a:extLst>
                <a:ext uri="{FF2B5EF4-FFF2-40B4-BE49-F238E27FC236}">
                  <a16:creationId xmlns:a16="http://schemas.microsoft.com/office/drawing/2014/main" id="{12699A67-0E75-AA61-8D1D-5728F701C3AF}"/>
                </a:ext>
              </a:extLst>
            </p:cNvPr>
            <p:cNvSpPr/>
            <p:nvPr/>
          </p:nvSpPr>
          <p:spPr>
            <a:xfrm>
              <a:off x="4275016" y="876423"/>
              <a:ext cx="2351872" cy="1058875"/>
            </a:xfrm>
            <a:prstGeom prst="borderCallout2">
              <a:avLst>
                <a:gd name="adj1" fmla="val 19420"/>
                <a:gd name="adj2" fmla="val -3655"/>
                <a:gd name="adj3" fmla="val 19420"/>
                <a:gd name="adj4" fmla="val -10819"/>
                <a:gd name="adj5" fmla="val 229833"/>
                <a:gd name="adj6" fmla="val -11352"/>
              </a:avLst>
            </a:prstGeom>
            <a:solidFill>
              <a:schemeClr val="accent5">
                <a:lumMod val="75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/>
                <a:t>1966 </a:t>
              </a:r>
            </a:p>
            <a:p>
              <a:pPr algn="ctr"/>
              <a:r>
                <a:rPr lang="en-GB" sz="1600" b="0" i="0" u="none" strike="noStrike" dirty="0">
                  <a:effectLst/>
                </a:rPr>
                <a:t>Robert Mulliken wins the Nobel Prize in Chemistry</a:t>
              </a:r>
              <a:endParaRPr lang="en-US" sz="1600" dirty="0"/>
            </a:p>
          </p:txBody>
        </p:sp>
        <p:cxnSp>
          <p:nvCxnSpPr>
            <p:cNvPr id="11264" name="Elbow Connector 11263">
              <a:extLst>
                <a:ext uri="{FF2B5EF4-FFF2-40B4-BE49-F238E27FC236}">
                  <a16:creationId xmlns:a16="http://schemas.microsoft.com/office/drawing/2014/main" id="{9CC443FF-C8B9-681A-763A-8175E32B174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46997" y="1418739"/>
              <a:ext cx="115140" cy="1959521"/>
            </a:xfrm>
            <a:prstGeom prst="bentConnector2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88EEC7C-481B-3C04-5139-BDEF5F8E2A96}"/>
              </a:ext>
            </a:extLst>
          </p:cNvPr>
          <p:cNvSpPr/>
          <p:nvPr/>
        </p:nvSpPr>
        <p:spPr>
          <a:xfrm>
            <a:off x="2466376" y="2212214"/>
            <a:ext cx="2635106" cy="10030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1950/60</a:t>
            </a:r>
          </a:p>
          <a:p>
            <a:pPr algn="ctr"/>
            <a:r>
              <a:rPr lang="en-GB" sz="1600" dirty="0"/>
              <a:t>first </a:t>
            </a:r>
            <a:r>
              <a:rPr lang="en-GB" sz="1600" dirty="0" err="1"/>
              <a:t>CompChem</a:t>
            </a:r>
            <a:r>
              <a:rPr lang="en-GB" sz="1600" dirty="0"/>
              <a:t> programs are developed, allow for automation &amp; analysis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4599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26" grpId="0" animBg="1"/>
      <p:bldP spid="25" grpId="0" animBg="1"/>
      <p:bldP spid="29" grpId="0" animBg="1"/>
      <p:bldP spid="28" grpId="0" animBg="1"/>
      <p:bldP spid="30" grpId="0" animBg="1"/>
      <p:bldP spid="27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F51CF-2FE1-5592-9CAD-AB272AEA0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070" y="-9323"/>
            <a:ext cx="9460606" cy="949481"/>
          </a:xfrm>
        </p:spPr>
        <p:txBody>
          <a:bodyPr/>
          <a:lstStyle/>
          <a:p>
            <a:pPr algn="ctr"/>
            <a:r>
              <a:rPr lang="en-GB" noProof="0" dirty="0"/>
              <a:t>Why the Unix Shell? </a:t>
            </a:r>
          </a:p>
        </p:txBody>
      </p:sp>
      <p:pic>
        <p:nvPicPr>
          <p:cNvPr id="12290" name="Picture 2" descr="Bash shell Icons, Logos, Symbols – Free Download PNG, SVG">
            <a:extLst>
              <a:ext uri="{FF2B5EF4-FFF2-40B4-BE49-F238E27FC236}">
                <a16:creationId xmlns:a16="http://schemas.microsoft.com/office/drawing/2014/main" id="{A2B89372-4985-CF24-0639-AE0898E57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8" y="708337"/>
            <a:ext cx="1571223" cy="157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134F84-9131-3080-1E1F-C5EF819BB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768" y="1151070"/>
            <a:ext cx="9460606" cy="949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i="0" u="none" strike="noStrike" dirty="0">
                <a:solidFill>
                  <a:srgbClr val="1F1F1F"/>
                </a:solidFill>
                <a:effectLst/>
              </a:rPr>
              <a:t>shell</a:t>
            </a:r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 is </a:t>
            </a:r>
            <a:r>
              <a:rPr lang="en-GB" sz="2400" b="0" i="0" u="none" strike="noStrike" dirty="0">
                <a:solidFill>
                  <a:srgbClr val="040C28"/>
                </a:solidFill>
                <a:effectLst/>
              </a:rPr>
              <a:t>a command-line interpreter or shell that provides a command-line user interface for Unix-like operating systems (that run our HPC).</a:t>
            </a:r>
            <a:endParaRPr lang="en-US" sz="2400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74886E0-5CAF-8D84-C996-98BBDE66D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8414614"/>
              </p:ext>
            </p:extLst>
          </p:nvPr>
        </p:nvGraphicFramePr>
        <p:xfrm>
          <a:off x="1481070" y="2100551"/>
          <a:ext cx="9460606" cy="4171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3883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0879B6A-A894-4170-ADB1-9275892771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741C5D6-DBB7-46CA-AC1C-86FEAC0EE9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A19FE8A-78FC-45D5-8D94-A816D75CE1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2E0D29B-F359-47B7-B669-9270FEF6E9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3DA7C06-161C-4B9D-ADE1-84F76E72C7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E458A8D-A819-4650-A14D-3E80A436DF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4B27C9D-D6D9-41D0-875A-E9AA7C6FE2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196E9CB-6B71-4019-A1C7-B8B9D4FC79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62BE7E3-E488-448E-B761-63B1E5755C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79A10BA-F894-4346-B40F-8D56DF1D84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3E685F0-F45E-4383-A2CD-241D46E26F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91896E2-6C76-4E6F-9726-8EA849AAF4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2894</TotalTime>
  <Words>1152</Words>
  <Application>Microsoft Macintosh PowerPoint</Application>
  <PresentationFormat>Widescreen</PresentationFormat>
  <Paragraphs>198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Courier New</vt:lpstr>
      <vt:lpstr>Georgia</vt:lpstr>
      <vt:lpstr>Roboto</vt:lpstr>
      <vt:lpstr>Office Theme</vt:lpstr>
      <vt:lpstr>Computational Techniques in Chemistry</vt:lpstr>
      <vt:lpstr>What is computational chemistry?</vt:lpstr>
      <vt:lpstr>Why attend this course?</vt:lpstr>
      <vt:lpstr>What will I learn?</vt:lpstr>
      <vt:lpstr>PowerPoint Presentation</vt:lpstr>
      <vt:lpstr>Course organisation</vt:lpstr>
      <vt:lpstr>Session 1: Introduction to Linux and command-line</vt:lpstr>
      <vt:lpstr>Historical Perspective</vt:lpstr>
      <vt:lpstr>Why the Unix Shell? </vt:lpstr>
      <vt:lpstr>Why use  High-Performance Computing?</vt:lpstr>
      <vt:lpstr>Getting Started with Workshop</vt:lpstr>
      <vt:lpstr>Connecting to your Virtual Machine</vt:lpstr>
      <vt:lpstr>Connecting to your Virtual Machine</vt:lpstr>
      <vt:lpstr>Connecting to your Virtual Machine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Valentina Erastova</dc:creator>
  <cp:lastModifiedBy>Valentina Erastova</cp:lastModifiedBy>
  <cp:revision>66</cp:revision>
  <dcterms:created xsi:type="dcterms:W3CDTF">2025-01-10T12:38:32Z</dcterms:created>
  <dcterms:modified xsi:type="dcterms:W3CDTF">2025-04-02T09:07:41Z</dcterms:modified>
</cp:coreProperties>
</file>